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slideMasters/slideMaster16.xml" ContentType="application/vnd.openxmlformats-officedocument.presentationml.slideMaster+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notesMasterIdLst>
    <p:notesMasterId r:id="rId18"/>
  </p:notesMasterIdLst>
  <p:sldSz cx="14630400" cy="8229600"/>
  <p:notesSz cx="8229600" cy="14630400"/>
  <p:embeddedFontLst>
    <p:embeddedFont>
      <p:font typeface="Outfit Extra Bold"/>
      <p:regular r:id="rId23"/>
    </p:embeddedFont>
    <p:embeddedFont>
      <p:font typeface="Arimo"/>
      <p:regular r:id="rId24"/>
    </p:embeddedFont>
    <p:embeddedFont>
      <p:font typeface="Arimo"/>
      <p:regular r:id="rId25"/>
    </p:embeddedFont>
    <p:embeddedFont>
      <p:font typeface="Arimo"/>
      <p:regular r:id="rId26"/>
    </p:embeddedFont>
    <p:embeddedFont>
      <p:font typeface="Arimo"/>
      <p:regular r:id="rId27"/>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esProps" Target="presProps.xml"/><Relationship Id="rId20" Type="http://schemas.openxmlformats.org/officeDocument/2006/relationships/viewProps" Target="viewProps.xml"/><Relationship Id="rId21" Type="http://schemas.openxmlformats.org/officeDocument/2006/relationships/theme" Target="theme/theme1.xml"/><Relationship Id="rId22" Type="http://schemas.openxmlformats.org/officeDocument/2006/relationships/tableStyles" Target="tableStyles.xml"/><Relationship Id="rId23" Type="http://schemas.openxmlformats.org/officeDocument/2006/relationships/font" Target="fonts/font1.fntdata"/><Relationship Id="rId24" Type="http://schemas.openxmlformats.org/officeDocument/2006/relationships/font" Target="fonts/font2.fntdata"/><Relationship Id="rId25" Type="http://schemas.openxmlformats.org/officeDocument/2006/relationships/font" Target="fonts/font3.fntdata"/><Relationship Id="rId26" Type="http://schemas.openxmlformats.org/officeDocument/2006/relationships/font" Target="fonts/font4.fntdata"/><Relationship Id="rId27" Type="http://schemas.openxmlformats.org/officeDocument/2006/relationships/font" Target="fonts/font5.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1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6.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2-1.png"/><Relationship Id="rId2" Type="http://schemas.openxmlformats.org/officeDocument/2006/relationships/image" Target="../media/image-1012-2.png"/><Relationship Id="rId4"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3-1.png"/><Relationship Id="rId2" Type="http://schemas.openxmlformats.org/officeDocument/2006/relationships/image" Target="../media/image-1013-2.png"/><Relationship Id="rId4"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4-1.png"/><Relationship Id="rId2" Type="http://schemas.openxmlformats.org/officeDocument/2006/relationships/image" Target="../media/image-1014-2.png"/><Relationship Id="rId4"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5-1.png"/><Relationship Id="rId2" Type="http://schemas.openxmlformats.org/officeDocument/2006/relationships/image" Target="../media/image-1015-2.png"/><Relationship Id="rId4"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6-1.png"/><Relationship Id="rId2" Type="http://schemas.openxmlformats.org/officeDocument/2006/relationships/image" Target="../media/image-1016-2.png"/><Relationship Id="rId4"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7-1.png"/><Relationship Id="rId2" Type="http://schemas.openxmlformats.org/officeDocument/2006/relationships/image" Target="../media/image-1017-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lide 1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lide 1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lide 1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AFAFA">
              <a:alpha val="75000"/>
            </a:srgbClr>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2" Type="http://schemas.openxmlformats.org/officeDocument/2006/relationships/hyperlink" Target="https://www.youtube.com/watch?v=wPqZQUioDZk" TargetMode="External"/><Relationship Id="rId1" Type="http://schemas.openxmlformats.org/officeDocument/2006/relationships/image" Target="../media/image-12-1.png"/><Relationship Id="rId3" Type="http://schemas.openxmlformats.org/officeDocument/2006/relationships/slideLayout" Target="../slideLayouts/slideLayout13.xml"/><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image-13-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slideLayout" Target="../slideLayouts/slideLayout14.xml"/><Relationship Id="rId7"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image-14-1.png"/><Relationship Id="rId2" Type="http://schemas.openxmlformats.org/officeDocument/2006/relationships/image" Target="../media/image-14-2.png"/><Relationship Id="rId3" Type="http://schemas.openxmlformats.org/officeDocument/2006/relationships/slideLayout" Target="../slideLayouts/slideLayout15.xml"/><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image-15-1.png"/><Relationship Id="rId2" Type="http://schemas.openxmlformats.org/officeDocument/2006/relationships/slideLayout" Target="../slideLayouts/slideLayout16.xml"/><Relationship Id="rId3"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image" Target="../media/image-16-1.png"/><Relationship Id="rId2" Type="http://schemas.openxmlformats.org/officeDocument/2006/relationships/slideLayout" Target="../slideLayouts/slideLayout17.xml"/><Relationship Id="rId3"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5.xm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slideLayout" Target="../slideLayouts/slideLayout8.xml"/><Relationship Id="rId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slideLayout" Target="../slideLayouts/slideLayout9.xml"/><Relationship Id="rId10"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2474952"/>
            <a:ext cx="4919305" cy="3279577"/>
          </a:xfrm>
          <a:prstGeom prst="rect">
            <a:avLst/>
          </a:prstGeom>
        </p:spPr>
      </p:pic>
      <p:sp>
        <p:nvSpPr>
          <p:cNvPr id="4" name="Text 0"/>
          <p:cNvSpPr/>
          <p:nvPr/>
        </p:nvSpPr>
        <p:spPr>
          <a:xfrm>
            <a:off x="793790" y="1570077"/>
            <a:ext cx="7556421" cy="2934653"/>
          </a:xfrm>
          <a:prstGeom prst="rect">
            <a:avLst/>
          </a:prstGeom>
          <a:noFill/>
          <a:ln/>
        </p:spPr>
        <p:txBody>
          <a:bodyPr wrap="square" lIns="0" tIns="0" rIns="0" bIns="0" rtlCol="0" anchor="t"/>
          <a:lstStyle/>
          <a:p>
            <a:pPr indent="0" marL="0">
              <a:lnSpc>
                <a:spcPts val="7700"/>
              </a:lnSpc>
              <a:buNone/>
            </a:pPr>
            <a:r>
              <a:rPr lang="en-US" sz="6150" b="1" dirty="0">
                <a:solidFill>
                  <a:srgbClr val="231971"/>
                </a:solidFill>
                <a:latin typeface="Outfit Extra Bold" pitchFamily="34" charset="0"/>
                <a:ea typeface="Outfit Extra Bold" pitchFamily="34" charset="-122"/>
                <a:cs typeface="Outfit Extra Bold" pitchFamily="34" charset="-120"/>
              </a:rPr>
              <a:t>An Online Gateway for Furniture from Damietta</a:t>
            </a:r>
            <a:endParaRPr lang="en-US" sz="6150" dirty="0"/>
          </a:p>
        </p:txBody>
      </p:sp>
      <p:sp>
        <p:nvSpPr>
          <p:cNvPr id="5" name="Text 1"/>
          <p:cNvSpPr/>
          <p:nvPr/>
        </p:nvSpPr>
        <p:spPr>
          <a:xfrm>
            <a:off x="793790" y="4844891"/>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Digital Egypt Pioneer Initiative aims to establish an online marketplace that showcases the exquisite and renowned furniture crafted in the historic city of Damietta. This digital gateway will connect local artisans with a global audience, promoting the unique artistry and heritage of this vibrant Egyptian region.</a:t>
            </a:r>
            <a:endParaRPr lang="en-US" sz="17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953929"/>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In progress Features </a:t>
            </a:r>
            <a:endParaRPr lang="en-US" sz="4450" dirty="0"/>
          </a:p>
        </p:txBody>
      </p:sp>
      <p:sp>
        <p:nvSpPr>
          <p:cNvPr id="3" name="Text 1"/>
          <p:cNvSpPr/>
          <p:nvPr/>
        </p:nvSpPr>
        <p:spPr>
          <a:xfrm>
            <a:off x="1156692" y="2002869"/>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Admin Panel</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Manage orders, products, inventory, and customers from an easy-to-use backend.</a:t>
            </a:r>
            <a:endParaRPr lang="en-US" sz="1750" dirty="0"/>
          </a:p>
        </p:txBody>
      </p:sp>
      <p:sp>
        <p:nvSpPr>
          <p:cNvPr id="4" name="Text 2"/>
          <p:cNvSpPr/>
          <p:nvPr/>
        </p:nvSpPr>
        <p:spPr>
          <a:xfrm>
            <a:off x="1156692" y="2445068"/>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Blog/Content Section</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Articles on interior design trends, how-to guides, and furniture care tips.</a:t>
            </a:r>
            <a:endParaRPr lang="en-US" sz="1750" dirty="0"/>
          </a:p>
        </p:txBody>
      </p:sp>
      <p:sp>
        <p:nvSpPr>
          <p:cNvPr id="5" name="Text 3"/>
          <p:cNvSpPr/>
          <p:nvPr/>
        </p:nvSpPr>
        <p:spPr>
          <a:xfrm>
            <a:off x="1156692" y="2887266"/>
            <a:ext cx="12679918"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Loyalty and Referral Programs</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Customers earn points for purchases that can be redeemed on future purchases. Customers can refer friends to earn discounts.</a:t>
            </a:r>
            <a:endParaRPr lang="en-US" sz="1750" dirty="0"/>
          </a:p>
        </p:txBody>
      </p:sp>
      <p:sp>
        <p:nvSpPr>
          <p:cNvPr id="6" name="Text 4"/>
          <p:cNvSpPr/>
          <p:nvPr/>
        </p:nvSpPr>
        <p:spPr>
          <a:xfrm>
            <a:off x="1156692" y="3692366"/>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Reviews and Ratings</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Customer reviews and ratings to help users make informed purchase decisions.</a:t>
            </a:r>
            <a:endParaRPr lang="en-US" sz="1750" dirty="0"/>
          </a:p>
        </p:txBody>
      </p:sp>
      <p:sp>
        <p:nvSpPr>
          <p:cNvPr id="7" name="Text 5"/>
          <p:cNvSpPr/>
          <p:nvPr/>
        </p:nvSpPr>
        <p:spPr>
          <a:xfrm>
            <a:off x="1156692" y="4134564"/>
            <a:ext cx="12679918" cy="1088708"/>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Personalization and Customization</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Option for users to customize furniture items (color, size, material) based on their needs. Room Planner Tool: Allow customers to see how furniture fits into their space by offering augmented reality or room planning software.</a:t>
            </a:r>
            <a:endParaRPr lang="en-US" sz="1750" dirty="0"/>
          </a:p>
        </p:txBody>
      </p:sp>
      <p:sp>
        <p:nvSpPr>
          <p:cNvPr id="8" name="Text 6"/>
          <p:cNvSpPr/>
          <p:nvPr/>
        </p:nvSpPr>
        <p:spPr>
          <a:xfrm>
            <a:off x="1156692" y="5302568"/>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Shipping and Delivery</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Shipping cost calculator, multiple delivery options, ability to choose preferred delivery date and time.</a:t>
            </a:r>
            <a:endParaRPr lang="en-US" sz="1750" dirty="0"/>
          </a:p>
        </p:txBody>
      </p:sp>
      <p:sp>
        <p:nvSpPr>
          <p:cNvPr id="9" name="Text 7"/>
          <p:cNvSpPr/>
          <p:nvPr/>
        </p:nvSpPr>
        <p:spPr>
          <a:xfrm>
            <a:off x="1156692" y="5744766"/>
            <a:ext cx="12679918"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Customer Support</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Live Chat: To assist customers in real-time. FAQs: Common questions about shipping, returns, and product care. Contact forms and email</a:t>
            </a:r>
            <a:endParaRPr lang="en-US" sz="1750" dirty="0"/>
          </a:p>
        </p:txBody>
      </p:sp>
      <p:sp>
        <p:nvSpPr>
          <p:cNvPr id="10" name="Text 8"/>
          <p:cNvSpPr/>
          <p:nvPr/>
        </p:nvSpPr>
        <p:spPr>
          <a:xfrm>
            <a:off x="1156692" y="6549866"/>
            <a:ext cx="12679918"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Returns and Refunds</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Easy-to-access return policy information. A return request system for customers to initiate returns or exchanges.</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529352" y="553283"/>
            <a:ext cx="13571696" cy="242054"/>
          </a:xfrm>
          <a:prstGeom prst="rect">
            <a:avLst/>
          </a:prstGeom>
          <a:noFill/>
          <a:ln/>
        </p:spPr>
        <p:txBody>
          <a:bodyPr wrap="none" lIns="0" tIns="0" rIns="0" bIns="0" rtlCol="0" anchor="t"/>
          <a:lstStyle/>
          <a:p>
            <a:pPr indent="0" marL="0">
              <a:lnSpc>
                <a:spcPts val="1900"/>
              </a:lnSpc>
              <a:buNone/>
            </a:pPr>
            <a:endParaRPr lang="en-US" sz="1150" dirty="0"/>
          </a:p>
        </p:txBody>
      </p:sp>
      <p:pic>
        <p:nvPicPr>
          <p:cNvPr id="3" name="Image 0" descr="preencoded.png">    </p:cNvPr>
          <p:cNvPicPr>
            <a:picLocks noChangeAspect="1"/>
          </p:cNvPicPr>
          <p:nvPr/>
        </p:nvPicPr>
        <p:blipFill>
          <a:blip r:embed="rId1"/>
          <a:stretch>
            <a:fillRect/>
          </a:stretch>
        </p:blipFill>
        <p:spPr>
          <a:xfrm>
            <a:off x="5033486" y="965478"/>
            <a:ext cx="4563308" cy="684692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793790" y="2391847"/>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The Demo</a:t>
            </a:r>
            <a:endParaRPr lang="en-US" sz="4450" dirty="0"/>
          </a:p>
        </p:txBody>
      </p:sp>
      <p:pic>
        <p:nvPicPr>
          <p:cNvPr id="3" name="Image 0" descr="preencoded.png">
            <a:hlinkClick r:id="rId2" tooltip=""/>
          </p:cNvPr>
          <p:cNvPicPr>
            <a:picLocks noChangeAspect="1"/>
          </p:cNvPicPr>
          <p:nvPr/>
        </p:nvPicPr>
        <p:blipFill>
          <a:blip r:embed="rId1"/>
          <a:stretch>
            <a:fillRect/>
          </a:stretch>
        </p:blipFill>
        <p:spPr>
          <a:xfrm>
            <a:off x="793790" y="3554254"/>
            <a:ext cx="13042821" cy="22835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67596" y="603052"/>
            <a:ext cx="5482828" cy="685324"/>
          </a:xfrm>
          <a:prstGeom prst="rect">
            <a:avLst/>
          </a:prstGeom>
          <a:noFill/>
          <a:ln/>
        </p:spPr>
        <p:txBody>
          <a:bodyPr wrap="none" lIns="0" tIns="0" rIns="0" bIns="0" rtlCol="0" anchor="t"/>
          <a:lstStyle/>
          <a:p>
            <a:pPr indent="0" marL="0">
              <a:lnSpc>
                <a:spcPts val="5350"/>
              </a:lnSpc>
              <a:buNone/>
            </a:pPr>
            <a:r>
              <a:rPr lang="en-US" sz="4300" b="1" dirty="0">
                <a:solidFill>
                  <a:srgbClr val="231971"/>
                </a:solidFill>
                <a:latin typeface="Outfit Extra Bold" pitchFamily="34" charset="0"/>
                <a:ea typeface="Outfit Extra Bold" pitchFamily="34" charset="-122"/>
                <a:cs typeface="Outfit Extra Bold" pitchFamily="34" charset="-120"/>
              </a:rPr>
              <a:t>The Team</a:t>
            </a:r>
            <a:endParaRPr lang="en-US" sz="4300" dirty="0"/>
          </a:p>
        </p:txBody>
      </p:sp>
      <p:pic>
        <p:nvPicPr>
          <p:cNvPr id="3" name="Image 0" descr="preencoded.png">    </p:cNvPr>
          <p:cNvPicPr>
            <a:picLocks noChangeAspect="1"/>
          </p:cNvPicPr>
          <p:nvPr/>
        </p:nvPicPr>
        <p:blipFill>
          <a:blip r:embed="rId1"/>
          <a:stretch>
            <a:fillRect/>
          </a:stretch>
        </p:blipFill>
        <p:spPr>
          <a:xfrm>
            <a:off x="1615202" y="1727002"/>
            <a:ext cx="1331833" cy="1331833"/>
          </a:xfrm>
          <a:prstGeom prst="rect">
            <a:avLst/>
          </a:prstGeom>
        </p:spPr>
      </p:pic>
      <p:sp>
        <p:nvSpPr>
          <p:cNvPr id="4" name="Text 1"/>
          <p:cNvSpPr/>
          <p:nvPr/>
        </p:nvSpPr>
        <p:spPr>
          <a:xfrm>
            <a:off x="767596" y="3332917"/>
            <a:ext cx="3027045" cy="411123"/>
          </a:xfrm>
          <a:prstGeom prst="rect">
            <a:avLst/>
          </a:prstGeom>
          <a:noFill/>
          <a:ln/>
        </p:spPr>
        <p:txBody>
          <a:bodyPr wrap="none" lIns="0" tIns="0" rIns="0" bIns="0" rtlCol="0" anchor="t"/>
          <a:lstStyle/>
          <a:p>
            <a:pPr algn="ctr" indent="0" marL="0">
              <a:lnSpc>
                <a:spcPts val="3200"/>
              </a:lnSpc>
              <a:buNone/>
            </a:pPr>
            <a:r>
              <a:rPr lang="en-US" sz="2550" b="1" dirty="0">
                <a:solidFill>
                  <a:srgbClr val="2A2742"/>
                </a:solidFill>
                <a:latin typeface="Outfit Extra Bold" pitchFamily="34" charset="0"/>
                <a:ea typeface="Outfit Extra Bold" pitchFamily="34" charset="-122"/>
                <a:cs typeface="Outfit Extra Bold" pitchFamily="34" charset="-120"/>
              </a:rPr>
              <a:t>Youstina</a:t>
            </a:r>
            <a:endParaRPr lang="en-US" sz="2550" dirty="0"/>
          </a:p>
        </p:txBody>
      </p:sp>
      <p:sp>
        <p:nvSpPr>
          <p:cNvPr id="5" name="Text 2"/>
          <p:cNvSpPr/>
          <p:nvPr/>
        </p:nvSpPr>
        <p:spPr>
          <a:xfrm>
            <a:off x="767596" y="3875603"/>
            <a:ext cx="3027045" cy="350877"/>
          </a:xfrm>
          <a:prstGeom prst="rect">
            <a:avLst/>
          </a:prstGeom>
          <a:noFill/>
          <a:ln/>
        </p:spPr>
        <p:txBody>
          <a:bodyPr wrap="none" lIns="0" tIns="0" rIns="0" bIns="0" rtlCol="0" anchor="t"/>
          <a:lstStyle/>
          <a:p>
            <a:pPr algn="ctr" indent="0" marL="0">
              <a:lnSpc>
                <a:spcPts val="2750"/>
              </a:lnSpc>
              <a:buNone/>
            </a:pPr>
            <a:r>
              <a:rPr lang="en-US" sz="1700" dirty="0">
                <a:solidFill>
                  <a:srgbClr val="2A2742"/>
                </a:solidFill>
                <a:latin typeface="Arimo" pitchFamily="34" charset="0"/>
                <a:ea typeface="Arimo" pitchFamily="34" charset="-122"/>
                <a:cs typeface="Arimo" pitchFamily="34" charset="-120"/>
              </a:rPr>
              <a:t>Member</a:t>
            </a:r>
            <a:endParaRPr lang="en-US" sz="1700" dirty="0"/>
          </a:p>
        </p:txBody>
      </p:sp>
      <p:pic>
        <p:nvPicPr>
          <p:cNvPr id="6" name="Image 1" descr="preencoded.png">    </p:cNvPr>
          <p:cNvPicPr>
            <a:picLocks noChangeAspect="1"/>
          </p:cNvPicPr>
          <p:nvPr/>
        </p:nvPicPr>
        <p:blipFill>
          <a:blip r:embed="rId2"/>
          <a:stretch>
            <a:fillRect/>
          </a:stretch>
        </p:blipFill>
        <p:spPr>
          <a:xfrm>
            <a:off x="4971217" y="1727002"/>
            <a:ext cx="1331833" cy="1331833"/>
          </a:xfrm>
          <a:prstGeom prst="rect">
            <a:avLst/>
          </a:prstGeom>
        </p:spPr>
      </p:pic>
      <p:sp>
        <p:nvSpPr>
          <p:cNvPr id="7" name="Text 3"/>
          <p:cNvSpPr/>
          <p:nvPr/>
        </p:nvSpPr>
        <p:spPr>
          <a:xfrm>
            <a:off x="4123611" y="3332917"/>
            <a:ext cx="3027045" cy="411123"/>
          </a:xfrm>
          <a:prstGeom prst="rect">
            <a:avLst/>
          </a:prstGeom>
          <a:noFill/>
          <a:ln/>
        </p:spPr>
        <p:txBody>
          <a:bodyPr wrap="none" lIns="0" tIns="0" rIns="0" bIns="0" rtlCol="0" anchor="t"/>
          <a:lstStyle/>
          <a:p>
            <a:pPr algn="ctr" indent="0" marL="0">
              <a:lnSpc>
                <a:spcPts val="3200"/>
              </a:lnSpc>
              <a:buNone/>
            </a:pPr>
            <a:r>
              <a:rPr lang="en-US" sz="2550" b="1" dirty="0">
                <a:solidFill>
                  <a:srgbClr val="2A2742"/>
                </a:solidFill>
                <a:latin typeface="Outfit Extra Bold" pitchFamily="34" charset="0"/>
                <a:ea typeface="Outfit Extra Bold" pitchFamily="34" charset="-122"/>
                <a:cs typeface="Outfit Extra Bold" pitchFamily="34" charset="-120"/>
              </a:rPr>
              <a:t>Mariam</a:t>
            </a:r>
            <a:endParaRPr lang="en-US" sz="2550" dirty="0"/>
          </a:p>
        </p:txBody>
      </p:sp>
      <p:sp>
        <p:nvSpPr>
          <p:cNvPr id="8" name="Text 4"/>
          <p:cNvSpPr/>
          <p:nvPr/>
        </p:nvSpPr>
        <p:spPr>
          <a:xfrm>
            <a:off x="4123611" y="3875603"/>
            <a:ext cx="3027045" cy="350877"/>
          </a:xfrm>
          <a:prstGeom prst="rect">
            <a:avLst/>
          </a:prstGeom>
          <a:noFill/>
          <a:ln/>
        </p:spPr>
        <p:txBody>
          <a:bodyPr wrap="none" lIns="0" tIns="0" rIns="0" bIns="0" rtlCol="0" anchor="t"/>
          <a:lstStyle/>
          <a:p>
            <a:pPr algn="ctr" indent="0" marL="0">
              <a:lnSpc>
                <a:spcPts val="2750"/>
              </a:lnSpc>
              <a:buNone/>
            </a:pPr>
            <a:r>
              <a:rPr lang="en-US" sz="1700" dirty="0">
                <a:solidFill>
                  <a:srgbClr val="2A2742"/>
                </a:solidFill>
                <a:latin typeface="Arimo" pitchFamily="34" charset="0"/>
                <a:ea typeface="Arimo" pitchFamily="34" charset="-122"/>
                <a:cs typeface="Arimo" pitchFamily="34" charset="-120"/>
              </a:rPr>
              <a:t>Member</a:t>
            </a:r>
            <a:endParaRPr lang="en-US" sz="1700" dirty="0"/>
          </a:p>
        </p:txBody>
      </p:sp>
      <p:pic>
        <p:nvPicPr>
          <p:cNvPr id="9" name="Image 2" descr="preencoded.png">    </p:cNvPr>
          <p:cNvPicPr>
            <a:picLocks noChangeAspect="1"/>
          </p:cNvPicPr>
          <p:nvPr/>
        </p:nvPicPr>
        <p:blipFill>
          <a:blip r:embed="rId3"/>
          <a:stretch>
            <a:fillRect/>
          </a:stretch>
        </p:blipFill>
        <p:spPr>
          <a:xfrm>
            <a:off x="8327231" y="1727002"/>
            <a:ext cx="1331833" cy="1331833"/>
          </a:xfrm>
          <a:prstGeom prst="rect">
            <a:avLst/>
          </a:prstGeom>
        </p:spPr>
      </p:pic>
      <p:sp>
        <p:nvSpPr>
          <p:cNvPr id="10" name="Text 5"/>
          <p:cNvSpPr/>
          <p:nvPr/>
        </p:nvSpPr>
        <p:spPr>
          <a:xfrm>
            <a:off x="7479625" y="3332917"/>
            <a:ext cx="3027045" cy="411123"/>
          </a:xfrm>
          <a:prstGeom prst="rect">
            <a:avLst/>
          </a:prstGeom>
          <a:noFill/>
          <a:ln/>
        </p:spPr>
        <p:txBody>
          <a:bodyPr wrap="none" lIns="0" tIns="0" rIns="0" bIns="0" rtlCol="0" anchor="t"/>
          <a:lstStyle/>
          <a:p>
            <a:pPr algn="ctr" indent="0" marL="0">
              <a:lnSpc>
                <a:spcPts val="3200"/>
              </a:lnSpc>
              <a:buNone/>
            </a:pPr>
            <a:r>
              <a:rPr lang="en-US" sz="2550" b="1" dirty="0">
                <a:solidFill>
                  <a:srgbClr val="2A2742"/>
                </a:solidFill>
                <a:latin typeface="Outfit Extra Bold" pitchFamily="34" charset="0"/>
                <a:ea typeface="Outfit Extra Bold" pitchFamily="34" charset="-122"/>
                <a:cs typeface="Outfit Extra Bold" pitchFamily="34" charset="-120"/>
              </a:rPr>
              <a:t>Rawan</a:t>
            </a:r>
            <a:endParaRPr lang="en-US" sz="2550" dirty="0"/>
          </a:p>
        </p:txBody>
      </p:sp>
      <p:sp>
        <p:nvSpPr>
          <p:cNvPr id="11" name="Text 6"/>
          <p:cNvSpPr/>
          <p:nvPr/>
        </p:nvSpPr>
        <p:spPr>
          <a:xfrm>
            <a:off x="7479625" y="3875603"/>
            <a:ext cx="3027045" cy="350877"/>
          </a:xfrm>
          <a:prstGeom prst="rect">
            <a:avLst/>
          </a:prstGeom>
          <a:noFill/>
          <a:ln/>
        </p:spPr>
        <p:txBody>
          <a:bodyPr wrap="none" lIns="0" tIns="0" rIns="0" bIns="0" rtlCol="0" anchor="t"/>
          <a:lstStyle/>
          <a:p>
            <a:pPr algn="ctr" indent="0" marL="0">
              <a:lnSpc>
                <a:spcPts val="2750"/>
              </a:lnSpc>
              <a:buNone/>
            </a:pPr>
            <a:r>
              <a:rPr lang="en-US" sz="1700" dirty="0">
                <a:solidFill>
                  <a:srgbClr val="2A2742"/>
                </a:solidFill>
                <a:latin typeface="Arimo" pitchFamily="34" charset="0"/>
                <a:ea typeface="Arimo" pitchFamily="34" charset="-122"/>
                <a:cs typeface="Arimo" pitchFamily="34" charset="-120"/>
              </a:rPr>
              <a:t>Member</a:t>
            </a:r>
            <a:endParaRPr lang="en-US" sz="1700" dirty="0"/>
          </a:p>
        </p:txBody>
      </p:sp>
      <p:pic>
        <p:nvPicPr>
          <p:cNvPr id="12" name="Image 3" descr="preencoded.png">    </p:cNvPr>
          <p:cNvPicPr>
            <a:picLocks noChangeAspect="1"/>
          </p:cNvPicPr>
          <p:nvPr/>
        </p:nvPicPr>
        <p:blipFill>
          <a:blip r:embed="rId4"/>
          <a:stretch>
            <a:fillRect/>
          </a:stretch>
        </p:blipFill>
        <p:spPr>
          <a:xfrm>
            <a:off x="11683246" y="1727002"/>
            <a:ext cx="1331952" cy="1331952"/>
          </a:xfrm>
          <a:prstGeom prst="rect">
            <a:avLst/>
          </a:prstGeom>
        </p:spPr>
      </p:pic>
      <p:sp>
        <p:nvSpPr>
          <p:cNvPr id="13" name="Text 7"/>
          <p:cNvSpPr/>
          <p:nvPr/>
        </p:nvSpPr>
        <p:spPr>
          <a:xfrm>
            <a:off x="10835640" y="3333036"/>
            <a:ext cx="3027164" cy="411123"/>
          </a:xfrm>
          <a:prstGeom prst="rect">
            <a:avLst/>
          </a:prstGeom>
          <a:noFill/>
          <a:ln/>
        </p:spPr>
        <p:txBody>
          <a:bodyPr wrap="none" lIns="0" tIns="0" rIns="0" bIns="0" rtlCol="0" anchor="t"/>
          <a:lstStyle/>
          <a:p>
            <a:pPr algn="ctr" indent="0" marL="0">
              <a:lnSpc>
                <a:spcPts val="3200"/>
              </a:lnSpc>
              <a:buNone/>
            </a:pPr>
            <a:r>
              <a:rPr lang="en-US" sz="2550" b="1" dirty="0">
                <a:solidFill>
                  <a:srgbClr val="2A2742"/>
                </a:solidFill>
                <a:latin typeface="Outfit Extra Bold" pitchFamily="34" charset="0"/>
                <a:ea typeface="Outfit Extra Bold" pitchFamily="34" charset="-122"/>
                <a:cs typeface="Outfit Extra Bold" pitchFamily="34" charset="-120"/>
              </a:rPr>
              <a:t>Asma</a:t>
            </a:r>
            <a:endParaRPr lang="en-US" sz="2550" dirty="0"/>
          </a:p>
        </p:txBody>
      </p:sp>
      <p:sp>
        <p:nvSpPr>
          <p:cNvPr id="14" name="Text 8"/>
          <p:cNvSpPr/>
          <p:nvPr/>
        </p:nvSpPr>
        <p:spPr>
          <a:xfrm>
            <a:off x="10835640" y="3875723"/>
            <a:ext cx="3027164" cy="701754"/>
          </a:xfrm>
          <a:prstGeom prst="rect">
            <a:avLst/>
          </a:prstGeom>
          <a:noFill/>
          <a:ln/>
        </p:spPr>
        <p:txBody>
          <a:bodyPr wrap="square" lIns="0" tIns="0" rIns="0" bIns="0" rtlCol="0" anchor="t"/>
          <a:lstStyle/>
          <a:p>
            <a:pPr algn="ctr" indent="0" marL="0">
              <a:lnSpc>
                <a:spcPts val="2750"/>
              </a:lnSpc>
              <a:buNone/>
            </a:pPr>
            <a:r>
              <a:rPr lang="en-US" sz="1700" dirty="0">
                <a:solidFill>
                  <a:srgbClr val="2A2742"/>
                </a:solidFill>
                <a:latin typeface="Arimo" pitchFamily="34" charset="0"/>
                <a:ea typeface="Arimo" pitchFamily="34" charset="-122"/>
                <a:cs typeface="Arimo" pitchFamily="34" charset="-120"/>
              </a:rPr>
              <a:t>Member</a:t>
            </a:r>
            <a:pPr algn="ctr" indent="0" marL="0">
              <a:lnSpc>
                <a:spcPts val="2750"/>
              </a:lnSpc>
              <a:buNone/>
            </a:pPr>
            <a:r>
              <a:rPr lang="en-US" sz="1700" dirty="0">
                <a:solidFill>
                  <a:srgbClr val="2A2742"/>
                </a:solidFill>
                <a:latin typeface="Arimo" pitchFamily="34" charset="0"/>
                <a:ea typeface="Arimo" pitchFamily="34" charset="-122"/>
                <a:cs typeface="Arimo" pitchFamily="34" charset="-120"/>
              </a:rPr>
              <a:t>
</a:t>
            </a:r>
            <a:endParaRPr lang="en-US" sz="1700" dirty="0"/>
          </a:p>
        </p:txBody>
      </p:sp>
      <p:pic>
        <p:nvPicPr>
          <p:cNvPr id="15" name="Image 4" descr="preencoded.png">    </p:cNvPr>
          <p:cNvPicPr>
            <a:picLocks noChangeAspect="1"/>
          </p:cNvPicPr>
          <p:nvPr/>
        </p:nvPicPr>
        <p:blipFill>
          <a:blip r:embed="rId5"/>
          <a:stretch>
            <a:fillRect/>
          </a:stretch>
        </p:blipFill>
        <p:spPr>
          <a:xfrm>
            <a:off x="6649164" y="5235416"/>
            <a:ext cx="1331952" cy="1331952"/>
          </a:xfrm>
          <a:prstGeom prst="rect">
            <a:avLst/>
          </a:prstGeom>
        </p:spPr>
      </p:pic>
      <p:sp>
        <p:nvSpPr>
          <p:cNvPr id="16" name="Text 9"/>
          <p:cNvSpPr/>
          <p:nvPr/>
        </p:nvSpPr>
        <p:spPr>
          <a:xfrm>
            <a:off x="5801558" y="6841450"/>
            <a:ext cx="3027164" cy="411123"/>
          </a:xfrm>
          <a:prstGeom prst="rect">
            <a:avLst/>
          </a:prstGeom>
          <a:noFill/>
          <a:ln/>
        </p:spPr>
        <p:txBody>
          <a:bodyPr wrap="none" lIns="0" tIns="0" rIns="0" bIns="0" rtlCol="0" anchor="t"/>
          <a:lstStyle/>
          <a:p>
            <a:pPr algn="ctr" indent="0" marL="0">
              <a:lnSpc>
                <a:spcPts val="3200"/>
              </a:lnSpc>
              <a:buNone/>
            </a:pPr>
            <a:r>
              <a:rPr lang="en-US" sz="2550" b="1" dirty="0">
                <a:solidFill>
                  <a:srgbClr val="2A2742"/>
                </a:solidFill>
                <a:latin typeface="Outfit Extra Bold" pitchFamily="34" charset="0"/>
                <a:ea typeface="Outfit Extra Bold" pitchFamily="34" charset="-122"/>
                <a:cs typeface="Outfit Extra Bold" pitchFamily="34" charset="-120"/>
              </a:rPr>
              <a:t>Mahmoud</a:t>
            </a:r>
            <a:endParaRPr lang="en-US" sz="2550" dirty="0"/>
          </a:p>
        </p:txBody>
      </p:sp>
      <p:sp>
        <p:nvSpPr>
          <p:cNvPr id="17" name="Text 10"/>
          <p:cNvSpPr/>
          <p:nvPr/>
        </p:nvSpPr>
        <p:spPr>
          <a:xfrm>
            <a:off x="5801558" y="7384137"/>
            <a:ext cx="3027164" cy="350877"/>
          </a:xfrm>
          <a:prstGeom prst="rect">
            <a:avLst/>
          </a:prstGeom>
          <a:noFill/>
          <a:ln/>
        </p:spPr>
        <p:txBody>
          <a:bodyPr wrap="none" lIns="0" tIns="0" rIns="0" bIns="0" rtlCol="0" anchor="t"/>
          <a:lstStyle/>
          <a:p>
            <a:pPr algn="ctr" indent="0" marL="0">
              <a:lnSpc>
                <a:spcPts val="2750"/>
              </a:lnSpc>
              <a:buNone/>
            </a:pPr>
            <a:r>
              <a:rPr lang="en-US" sz="1700" dirty="0">
                <a:solidFill>
                  <a:srgbClr val="2A2742"/>
                </a:solidFill>
                <a:latin typeface="Arimo" pitchFamily="34" charset="0"/>
                <a:ea typeface="Arimo" pitchFamily="34" charset="-122"/>
                <a:cs typeface="Arimo" pitchFamily="34" charset="-120"/>
              </a:rPr>
              <a:t>Team Leader</a:t>
            </a:r>
            <a:endParaRPr lang="en-US"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607" y="2729151"/>
            <a:ext cx="4919186" cy="2771180"/>
          </a:xfrm>
          <a:prstGeom prst="rect">
            <a:avLst/>
          </a:prstGeom>
        </p:spPr>
      </p:pic>
      <p:sp>
        <p:nvSpPr>
          <p:cNvPr id="4" name="Text 0"/>
          <p:cNvSpPr/>
          <p:nvPr/>
        </p:nvSpPr>
        <p:spPr>
          <a:xfrm>
            <a:off x="6280190" y="2510076"/>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Acknowledgments and Gratitude</a:t>
            </a:r>
            <a:endParaRPr lang="en-US" sz="4450" dirty="0"/>
          </a:p>
        </p:txBody>
      </p:sp>
      <p:sp>
        <p:nvSpPr>
          <p:cNvPr id="5" name="Text 1"/>
          <p:cNvSpPr/>
          <p:nvPr/>
        </p:nvSpPr>
        <p:spPr>
          <a:xfrm>
            <a:off x="6280190" y="4267795"/>
            <a:ext cx="7556421"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Digital Egypt Pioneer Initiative would like to express its deepest gratitude to the President of Egypt and the Ministry of Trade and Industry for their unwavering support and commitment to empowering local artisans and promoting the rich cultural heritage of Damietta.</a:t>
            </a:r>
            <a:endParaRPr lang="en-US" sz="175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328624"/>
            <a:ext cx="7556421" cy="1417558"/>
          </a:xfrm>
          <a:prstGeom prst="rect">
            <a:avLst/>
          </a:prstGeom>
          <a:noFill/>
          <a:ln/>
        </p:spPr>
        <p:txBody>
          <a:bodyPr wrap="squar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Appreciation for the President and the Ministry</a:t>
            </a:r>
            <a:endParaRPr lang="en-US" sz="4450" dirty="0"/>
          </a:p>
        </p:txBody>
      </p:sp>
      <p:sp>
        <p:nvSpPr>
          <p:cNvPr id="4" name="Text 1"/>
          <p:cNvSpPr/>
          <p:nvPr/>
        </p:nvSpPr>
        <p:spPr>
          <a:xfrm>
            <a:off x="793790" y="4086344"/>
            <a:ext cx="7556421"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We are immensely grateful for the President's and the Ministry's endorsement of this transformative initiative. Their visionary leadership and dedication to fostering economic growth and cultural preservation in Egypt have been instrumental in driving the success of the Digital Egypt Pioneer Initiative.</a:t>
            </a:r>
            <a:endParaRPr lang="en-US" sz="175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2422088"/>
            <a:ext cx="7556421" cy="1956435"/>
          </a:xfrm>
          <a:prstGeom prst="rect">
            <a:avLst/>
          </a:prstGeom>
          <a:noFill/>
          <a:ln/>
        </p:spPr>
        <p:txBody>
          <a:bodyPr wrap="square" lIns="0" tIns="0" rIns="0" bIns="0" rtlCol="0" anchor="t"/>
          <a:lstStyle/>
          <a:p>
            <a:pPr indent="0" marL="0">
              <a:lnSpc>
                <a:spcPts val="7700"/>
              </a:lnSpc>
              <a:buNone/>
            </a:pPr>
            <a:r>
              <a:rPr lang="en-US" sz="6150" b="1" dirty="0">
                <a:solidFill>
                  <a:srgbClr val="231971"/>
                </a:solidFill>
                <a:latin typeface="Outfit Extra Bold" pitchFamily="34" charset="0"/>
                <a:ea typeface="Outfit Extra Bold" pitchFamily="34" charset="-122"/>
                <a:cs typeface="Outfit Extra Bold" pitchFamily="34" charset="-120"/>
              </a:rPr>
              <a:t>Thanks and Any Questions</a:t>
            </a:r>
            <a:endParaRPr lang="en-US" sz="6150" dirty="0"/>
          </a:p>
        </p:txBody>
      </p:sp>
      <p:sp>
        <p:nvSpPr>
          <p:cNvPr id="4" name="Text 1"/>
          <p:cNvSpPr/>
          <p:nvPr/>
        </p:nvSpPr>
        <p:spPr>
          <a:xfrm>
            <a:off x="793790" y="4718685"/>
            <a:ext cx="7556421"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We appreciate your time and attention today. Please feel free to ask any questions you may have about the Digital Egypt Pioneer Initiative and our plans for the online furniture gateway from Damietta.</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283488" y="2254687"/>
            <a:ext cx="4919305" cy="3720108"/>
          </a:xfrm>
          <a:prstGeom prst="rect">
            <a:avLst/>
          </a:prstGeom>
        </p:spPr>
      </p:pic>
      <p:sp>
        <p:nvSpPr>
          <p:cNvPr id="4" name="Text 0"/>
          <p:cNvSpPr/>
          <p:nvPr/>
        </p:nvSpPr>
        <p:spPr>
          <a:xfrm>
            <a:off x="6280190" y="739616"/>
            <a:ext cx="5919311"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Problem and Solutions</a:t>
            </a:r>
            <a:endParaRPr lang="en-US" sz="4450" dirty="0"/>
          </a:p>
        </p:txBody>
      </p:sp>
      <p:sp>
        <p:nvSpPr>
          <p:cNvPr id="5" name="Shape 1"/>
          <p:cNvSpPr/>
          <p:nvPr/>
        </p:nvSpPr>
        <p:spPr>
          <a:xfrm>
            <a:off x="6280190" y="2043708"/>
            <a:ext cx="510302" cy="510302"/>
          </a:xfrm>
          <a:prstGeom prst="roundRect">
            <a:avLst>
              <a:gd name="adj" fmla="val 18669"/>
            </a:avLst>
          </a:prstGeom>
          <a:solidFill>
            <a:srgbClr val="E9E6FA"/>
          </a:solidFill>
          <a:ln w="7620">
            <a:solidFill>
              <a:srgbClr val="BDB8DF"/>
            </a:solidFill>
            <a:prstDash val="solid"/>
          </a:ln>
        </p:spPr>
      </p:sp>
      <p:sp>
        <p:nvSpPr>
          <p:cNvPr id="6" name="Text 2"/>
          <p:cNvSpPr/>
          <p:nvPr/>
        </p:nvSpPr>
        <p:spPr>
          <a:xfrm>
            <a:off x="6468904" y="2128718"/>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7" name="Text 3"/>
          <p:cNvSpPr/>
          <p:nvPr/>
        </p:nvSpPr>
        <p:spPr>
          <a:xfrm>
            <a:off x="7017306" y="2043708"/>
            <a:ext cx="289238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Limited Market Reach</a:t>
            </a:r>
            <a:endParaRPr lang="en-US" sz="2200" dirty="0"/>
          </a:p>
        </p:txBody>
      </p:sp>
      <p:sp>
        <p:nvSpPr>
          <p:cNvPr id="8" name="Text 4"/>
          <p:cNvSpPr/>
          <p:nvPr/>
        </p:nvSpPr>
        <p:spPr>
          <a:xfrm>
            <a:off x="7017306" y="2534126"/>
            <a:ext cx="2927747" cy="2177415"/>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Damietta's furniture craftsmen often struggle to expand beyond their local customer base due to lack of exposure and access to wider markets.</a:t>
            </a:r>
            <a:endParaRPr lang="en-US" sz="1750" dirty="0"/>
          </a:p>
        </p:txBody>
      </p:sp>
      <p:sp>
        <p:nvSpPr>
          <p:cNvPr id="9" name="Shape 5"/>
          <p:cNvSpPr/>
          <p:nvPr/>
        </p:nvSpPr>
        <p:spPr>
          <a:xfrm>
            <a:off x="10171867" y="2043708"/>
            <a:ext cx="510302" cy="510302"/>
          </a:xfrm>
          <a:prstGeom prst="roundRect">
            <a:avLst>
              <a:gd name="adj" fmla="val 18669"/>
            </a:avLst>
          </a:prstGeom>
          <a:solidFill>
            <a:srgbClr val="E9E6FA"/>
          </a:solidFill>
          <a:ln w="7620">
            <a:solidFill>
              <a:srgbClr val="BDB8DF"/>
            </a:solidFill>
            <a:prstDash val="solid"/>
          </a:ln>
        </p:spPr>
      </p:sp>
      <p:sp>
        <p:nvSpPr>
          <p:cNvPr id="10" name="Text 6"/>
          <p:cNvSpPr/>
          <p:nvPr/>
        </p:nvSpPr>
        <p:spPr>
          <a:xfrm>
            <a:off x="10329029" y="2128718"/>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1" name="Text 7"/>
          <p:cNvSpPr/>
          <p:nvPr/>
        </p:nvSpPr>
        <p:spPr>
          <a:xfrm>
            <a:off x="10908983" y="2043708"/>
            <a:ext cx="2927747" cy="708660"/>
          </a:xfrm>
          <a:prstGeom prst="rect">
            <a:avLst/>
          </a:prstGeom>
          <a:noFill/>
          <a:ln/>
        </p:spPr>
        <p:txBody>
          <a:bodyPr wrap="squar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Digital Transformation</a:t>
            </a:r>
            <a:endParaRPr lang="en-US" sz="2200" dirty="0"/>
          </a:p>
        </p:txBody>
      </p:sp>
      <p:sp>
        <p:nvSpPr>
          <p:cNvPr id="12" name="Text 8"/>
          <p:cNvSpPr/>
          <p:nvPr/>
        </p:nvSpPr>
        <p:spPr>
          <a:xfrm>
            <a:off x="10908983" y="2888456"/>
            <a:ext cx="2927747" cy="254031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online platform will empower artisans to showcase their work globally, leveraging the power of digital technologies to overcome geographical barriers.</a:t>
            </a:r>
            <a:endParaRPr lang="en-US" sz="1750" dirty="0"/>
          </a:p>
        </p:txBody>
      </p:sp>
      <p:sp>
        <p:nvSpPr>
          <p:cNvPr id="13" name="Shape 9"/>
          <p:cNvSpPr/>
          <p:nvPr/>
        </p:nvSpPr>
        <p:spPr>
          <a:xfrm>
            <a:off x="6280190" y="5910739"/>
            <a:ext cx="510302" cy="510302"/>
          </a:xfrm>
          <a:prstGeom prst="roundRect">
            <a:avLst>
              <a:gd name="adj" fmla="val 18669"/>
            </a:avLst>
          </a:prstGeom>
          <a:solidFill>
            <a:srgbClr val="E9E6FA"/>
          </a:solidFill>
          <a:ln w="7620">
            <a:solidFill>
              <a:srgbClr val="BDB8DF"/>
            </a:solidFill>
            <a:prstDash val="solid"/>
          </a:ln>
        </p:spPr>
      </p:sp>
      <p:sp>
        <p:nvSpPr>
          <p:cNvPr id="14" name="Text 10"/>
          <p:cNvSpPr/>
          <p:nvPr/>
        </p:nvSpPr>
        <p:spPr>
          <a:xfrm>
            <a:off x="6438543" y="5995749"/>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5" name="Text 11"/>
          <p:cNvSpPr/>
          <p:nvPr/>
        </p:nvSpPr>
        <p:spPr>
          <a:xfrm>
            <a:off x="7017306" y="5910739"/>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Preserving Heritage</a:t>
            </a:r>
            <a:endParaRPr lang="en-US" sz="2200" dirty="0"/>
          </a:p>
        </p:txBody>
      </p:sp>
      <p:sp>
        <p:nvSpPr>
          <p:cNvPr id="16" name="Text 12"/>
          <p:cNvSpPr/>
          <p:nvPr/>
        </p:nvSpPr>
        <p:spPr>
          <a:xfrm>
            <a:off x="7017306" y="6401157"/>
            <a:ext cx="6819305" cy="1088708"/>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By promoting Damietta's unique furniture designs, the initiative aims to safeguard the region's rich cultural heritage and traditional craftsmanship.</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17705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Why This Project?</a:t>
            </a:r>
            <a:endParaRPr lang="en-US" sz="4450" dirty="0"/>
          </a:p>
        </p:txBody>
      </p:sp>
      <p:sp>
        <p:nvSpPr>
          <p:cNvPr id="3" name="Text 1"/>
          <p:cNvSpPr/>
          <p:nvPr/>
        </p:nvSpPr>
        <p:spPr>
          <a:xfrm>
            <a:off x="793790"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Economic Impact</a:t>
            </a:r>
            <a:endParaRPr lang="en-US" sz="2200" dirty="0"/>
          </a:p>
        </p:txBody>
      </p:sp>
      <p:sp>
        <p:nvSpPr>
          <p:cNvPr id="4" name="Text 2"/>
          <p:cNvSpPr/>
          <p:nvPr/>
        </p:nvSpPr>
        <p:spPr>
          <a:xfrm>
            <a:off x="793790"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online platform will create new revenue streams for local furniture makers, boosting the economic prosperity of the Damietta region.</a:t>
            </a:r>
            <a:endParaRPr lang="en-US" sz="1750" dirty="0"/>
          </a:p>
        </p:txBody>
      </p:sp>
      <p:sp>
        <p:nvSpPr>
          <p:cNvPr id="5" name="Text 3"/>
          <p:cNvSpPr/>
          <p:nvPr/>
        </p:nvSpPr>
        <p:spPr>
          <a:xfrm>
            <a:off x="5332928" y="3452813"/>
            <a:ext cx="2843093"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Cultural Preservation</a:t>
            </a:r>
            <a:endParaRPr lang="en-US" sz="2200" dirty="0"/>
          </a:p>
        </p:txBody>
      </p:sp>
      <p:sp>
        <p:nvSpPr>
          <p:cNvPr id="6" name="Text 4"/>
          <p:cNvSpPr/>
          <p:nvPr/>
        </p:nvSpPr>
        <p:spPr>
          <a:xfrm>
            <a:off x="5332928" y="4033957"/>
            <a:ext cx="3978116"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By showcasing Damietta's distinctive furniture designs, the initiative will help preserve the area's rich cultural heritage and artisanal traditions.</a:t>
            </a:r>
            <a:endParaRPr lang="en-US" sz="1750" dirty="0"/>
          </a:p>
        </p:txBody>
      </p:sp>
      <p:sp>
        <p:nvSpPr>
          <p:cNvPr id="7" name="Text 5"/>
          <p:cNvSpPr/>
          <p:nvPr/>
        </p:nvSpPr>
        <p:spPr>
          <a:xfrm>
            <a:off x="9872067" y="3452813"/>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31971"/>
                </a:solidFill>
                <a:latin typeface="Outfit Extra Bold" pitchFamily="34" charset="0"/>
                <a:ea typeface="Outfit Extra Bold" pitchFamily="34" charset="-122"/>
                <a:cs typeface="Outfit Extra Bold" pitchFamily="34" charset="-120"/>
              </a:rPr>
              <a:t>Global Visibility</a:t>
            </a:r>
            <a:endParaRPr lang="en-US" sz="2200" dirty="0"/>
          </a:p>
        </p:txBody>
      </p:sp>
      <p:sp>
        <p:nvSpPr>
          <p:cNvPr id="8" name="Text 6"/>
          <p:cNvSpPr/>
          <p:nvPr/>
        </p:nvSpPr>
        <p:spPr>
          <a:xfrm>
            <a:off x="9872067" y="4033957"/>
            <a:ext cx="3978116"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The online gateway will provide Damietta's furniture makers with unparalleled access to international markets, expanding their customer base exponentially.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667351"/>
            <a:ext cx="4919305" cy="4894778"/>
          </a:xfrm>
          <a:prstGeom prst="rect">
            <a:avLst/>
          </a:prstGeom>
        </p:spPr>
      </p:pic>
      <p:sp>
        <p:nvSpPr>
          <p:cNvPr id="4" name="Text 0"/>
          <p:cNvSpPr/>
          <p:nvPr/>
        </p:nvSpPr>
        <p:spPr>
          <a:xfrm>
            <a:off x="793790" y="707350"/>
            <a:ext cx="6089928"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The Goal of the Project</a:t>
            </a:r>
            <a:endParaRPr lang="en-US" sz="4450" dirty="0"/>
          </a:p>
        </p:txBody>
      </p:sp>
      <p:sp>
        <p:nvSpPr>
          <p:cNvPr id="5" name="Shape 1"/>
          <p:cNvSpPr/>
          <p:nvPr/>
        </p:nvSpPr>
        <p:spPr>
          <a:xfrm>
            <a:off x="793790" y="1756291"/>
            <a:ext cx="3664863" cy="2410897"/>
          </a:xfrm>
          <a:prstGeom prst="roundRect">
            <a:avLst>
              <a:gd name="adj" fmla="val 3952"/>
            </a:avLst>
          </a:prstGeom>
          <a:solidFill>
            <a:srgbClr val="E9E6FA"/>
          </a:solidFill>
          <a:ln w="7620">
            <a:solidFill>
              <a:srgbClr val="BDB8DF"/>
            </a:solidFill>
            <a:prstDash val="solid"/>
          </a:ln>
        </p:spPr>
      </p:sp>
      <p:sp>
        <p:nvSpPr>
          <p:cNvPr id="6" name="Text 2"/>
          <p:cNvSpPr/>
          <p:nvPr/>
        </p:nvSpPr>
        <p:spPr>
          <a:xfrm>
            <a:off x="1028224" y="1990725"/>
            <a:ext cx="3049667"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Digital Transformation</a:t>
            </a:r>
            <a:endParaRPr lang="en-US" sz="2200" dirty="0"/>
          </a:p>
        </p:txBody>
      </p:sp>
      <p:sp>
        <p:nvSpPr>
          <p:cNvPr id="7" name="Text 3"/>
          <p:cNvSpPr/>
          <p:nvPr/>
        </p:nvSpPr>
        <p:spPr>
          <a:xfrm>
            <a:off x="1028224" y="2481143"/>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Empower Damietta's furniture artisans to embrace digital technologies and reach a global customer base.</a:t>
            </a:r>
            <a:endParaRPr lang="en-US" sz="1750" dirty="0"/>
          </a:p>
        </p:txBody>
      </p:sp>
      <p:sp>
        <p:nvSpPr>
          <p:cNvPr id="8" name="Shape 4"/>
          <p:cNvSpPr/>
          <p:nvPr/>
        </p:nvSpPr>
        <p:spPr>
          <a:xfrm>
            <a:off x="4685467" y="1756291"/>
            <a:ext cx="3664863" cy="2410897"/>
          </a:xfrm>
          <a:prstGeom prst="roundRect">
            <a:avLst>
              <a:gd name="adj" fmla="val 3952"/>
            </a:avLst>
          </a:prstGeom>
          <a:solidFill>
            <a:srgbClr val="E9E6FA"/>
          </a:solidFill>
          <a:ln w="7620">
            <a:solidFill>
              <a:srgbClr val="BDB8DF"/>
            </a:solidFill>
            <a:prstDash val="solid"/>
          </a:ln>
        </p:spPr>
      </p:sp>
      <p:sp>
        <p:nvSpPr>
          <p:cNvPr id="9" name="Text 5"/>
          <p:cNvSpPr/>
          <p:nvPr/>
        </p:nvSpPr>
        <p:spPr>
          <a:xfrm>
            <a:off x="4919901" y="1990725"/>
            <a:ext cx="2835235"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Economic Prosperity</a:t>
            </a:r>
            <a:endParaRPr lang="en-US" sz="2200" dirty="0"/>
          </a:p>
        </p:txBody>
      </p:sp>
      <p:sp>
        <p:nvSpPr>
          <p:cNvPr id="10" name="Text 6"/>
          <p:cNvSpPr/>
          <p:nvPr/>
        </p:nvSpPr>
        <p:spPr>
          <a:xfrm>
            <a:off x="4919901" y="2481143"/>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Increase revenue and job opportunities for local craftspeople, driving economic growth in the Damietta region.</a:t>
            </a:r>
            <a:endParaRPr lang="en-US" sz="1750" dirty="0"/>
          </a:p>
        </p:txBody>
      </p:sp>
      <p:sp>
        <p:nvSpPr>
          <p:cNvPr id="11" name="Shape 7"/>
          <p:cNvSpPr/>
          <p:nvPr/>
        </p:nvSpPr>
        <p:spPr>
          <a:xfrm>
            <a:off x="793790" y="4394002"/>
            <a:ext cx="3664863" cy="3128129"/>
          </a:xfrm>
          <a:prstGeom prst="roundRect">
            <a:avLst>
              <a:gd name="adj" fmla="val 3046"/>
            </a:avLst>
          </a:prstGeom>
          <a:solidFill>
            <a:srgbClr val="E9E6FA"/>
          </a:solidFill>
          <a:ln w="7620">
            <a:solidFill>
              <a:srgbClr val="BDB8DF"/>
            </a:solidFill>
            <a:prstDash val="solid"/>
          </a:ln>
        </p:spPr>
      </p:sp>
      <p:sp>
        <p:nvSpPr>
          <p:cNvPr id="12" name="Text 8"/>
          <p:cNvSpPr/>
          <p:nvPr/>
        </p:nvSpPr>
        <p:spPr>
          <a:xfrm>
            <a:off x="1028224" y="4628436"/>
            <a:ext cx="2843093" cy="354330"/>
          </a:xfrm>
          <a:prstGeom prst="rect">
            <a:avLst/>
          </a:prstGeom>
          <a:noFill/>
          <a:ln/>
        </p:spPr>
        <p:txBody>
          <a:bodyPr wrap="non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Cultural Preservation</a:t>
            </a:r>
            <a:endParaRPr lang="en-US" sz="2200" dirty="0"/>
          </a:p>
        </p:txBody>
      </p:sp>
      <p:sp>
        <p:nvSpPr>
          <p:cNvPr id="13" name="Text 9"/>
          <p:cNvSpPr/>
          <p:nvPr/>
        </p:nvSpPr>
        <p:spPr>
          <a:xfrm>
            <a:off x="1028224" y="5118854"/>
            <a:ext cx="3195995" cy="1451610"/>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Showcase and preserve the distinctive furniture designs and traditional craftsmanship of Damietta.</a:t>
            </a:r>
            <a:endParaRPr lang="en-US" sz="1750" dirty="0"/>
          </a:p>
        </p:txBody>
      </p:sp>
      <p:sp>
        <p:nvSpPr>
          <p:cNvPr id="14" name="Shape 10"/>
          <p:cNvSpPr/>
          <p:nvPr/>
        </p:nvSpPr>
        <p:spPr>
          <a:xfrm>
            <a:off x="4685467" y="4394002"/>
            <a:ext cx="3664863" cy="3128129"/>
          </a:xfrm>
          <a:prstGeom prst="roundRect">
            <a:avLst>
              <a:gd name="adj" fmla="val 3046"/>
            </a:avLst>
          </a:prstGeom>
          <a:solidFill>
            <a:srgbClr val="E9E6FA"/>
          </a:solidFill>
          <a:ln w="7620">
            <a:solidFill>
              <a:srgbClr val="BDB8DF"/>
            </a:solidFill>
            <a:prstDash val="solid"/>
          </a:ln>
        </p:spPr>
      </p:sp>
      <p:sp>
        <p:nvSpPr>
          <p:cNvPr id="15" name="Text 11"/>
          <p:cNvSpPr/>
          <p:nvPr/>
        </p:nvSpPr>
        <p:spPr>
          <a:xfrm>
            <a:off x="4919901" y="4628436"/>
            <a:ext cx="3195995" cy="708660"/>
          </a:xfrm>
          <a:prstGeom prst="rect">
            <a:avLst/>
          </a:prstGeom>
          <a:noFill/>
          <a:ln/>
        </p:spPr>
        <p:txBody>
          <a:bodyPr wrap="square" lIns="0" tIns="0" rIns="0" bIns="0" rtlCol="0" anchor="t"/>
          <a:lstStyle/>
          <a:p>
            <a:pPr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Collaborative Ecosystem</a:t>
            </a:r>
            <a:endParaRPr lang="en-US" sz="2200" dirty="0"/>
          </a:p>
        </p:txBody>
      </p:sp>
      <p:sp>
        <p:nvSpPr>
          <p:cNvPr id="16" name="Text 12"/>
          <p:cNvSpPr/>
          <p:nvPr/>
        </p:nvSpPr>
        <p:spPr>
          <a:xfrm>
            <a:off x="4919901" y="5473184"/>
            <a:ext cx="3195995" cy="1814513"/>
          </a:xfrm>
          <a:prstGeom prst="rect">
            <a:avLst/>
          </a:prstGeom>
          <a:noFill/>
          <a:ln/>
        </p:spPr>
        <p:txBody>
          <a:bodyPr wrap="square" lIns="0" tIns="0" rIns="0" bIns="0" rtlCol="0" anchor="t"/>
          <a:lstStyle/>
          <a:p>
            <a:pPr indent="0" marL="0">
              <a:lnSpc>
                <a:spcPts val="2850"/>
              </a:lnSpc>
              <a:buNone/>
            </a:pPr>
            <a:r>
              <a:rPr lang="en-US" sz="1750" dirty="0">
                <a:solidFill>
                  <a:srgbClr val="2A2742"/>
                </a:solidFill>
                <a:latin typeface="Arimo" pitchFamily="34" charset="0"/>
                <a:ea typeface="Arimo" pitchFamily="34" charset="-122"/>
                <a:cs typeface="Arimo" pitchFamily="34" charset="-120"/>
              </a:rPr>
              <a:t>Foster a collaborative environment where artisans, designers, and market experts work together to enhance the project's impact.</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858679"/>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Feasibility Study</a:t>
            </a:r>
            <a:endParaRPr lang="en-US" sz="4450" dirty="0"/>
          </a:p>
        </p:txBody>
      </p:sp>
      <p:sp>
        <p:nvSpPr>
          <p:cNvPr id="4" name="Shape 1"/>
          <p:cNvSpPr/>
          <p:nvPr/>
        </p:nvSpPr>
        <p:spPr>
          <a:xfrm>
            <a:off x="6605111" y="1907619"/>
            <a:ext cx="30480" cy="5463183"/>
          </a:xfrm>
          <a:prstGeom prst="roundRect">
            <a:avLst>
              <a:gd name="adj" fmla="val 312558"/>
            </a:avLst>
          </a:prstGeom>
          <a:solidFill>
            <a:srgbClr val="BDB8DF"/>
          </a:solidFill>
          <a:ln/>
        </p:spPr>
      </p:sp>
      <p:sp>
        <p:nvSpPr>
          <p:cNvPr id="5" name="Shape 2"/>
          <p:cNvSpPr/>
          <p:nvPr/>
        </p:nvSpPr>
        <p:spPr>
          <a:xfrm>
            <a:off x="6845022" y="2402681"/>
            <a:ext cx="793790" cy="30480"/>
          </a:xfrm>
          <a:prstGeom prst="roundRect">
            <a:avLst>
              <a:gd name="adj" fmla="val 312558"/>
            </a:avLst>
          </a:prstGeom>
          <a:solidFill>
            <a:srgbClr val="BDB8DF"/>
          </a:solidFill>
          <a:ln/>
        </p:spPr>
      </p:sp>
      <p:sp>
        <p:nvSpPr>
          <p:cNvPr id="6" name="Shape 3"/>
          <p:cNvSpPr/>
          <p:nvPr/>
        </p:nvSpPr>
        <p:spPr>
          <a:xfrm>
            <a:off x="6365200" y="2162770"/>
            <a:ext cx="510302" cy="510302"/>
          </a:xfrm>
          <a:prstGeom prst="roundRect">
            <a:avLst>
              <a:gd name="adj" fmla="val 18669"/>
            </a:avLst>
          </a:prstGeom>
          <a:solidFill>
            <a:srgbClr val="E9E6FA"/>
          </a:solidFill>
          <a:ln w="7620">
            <a:solidFill>
              <a:srgbClr val="BDB8DF"/>
            </a:solidFill>
            <a:prstDash val="solid"/>
          </a:ln>
        </p:spPr>
      </p:sp>
      <p:sp>
        <p:nvSpPr>
          <p:cNvPr id="7" name="Text 4"/>
          <p:cNvSpPr/>
          <p:nvPr/>
        </p:nvSpPr>
        <p:spPr>
          <a:xfrm>
            <a:off x="6553914" y="2247781"/>
            <a:ext cx="132755"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1</a:t>
            </a:r>
            <a:endParaRPr lang="en-US" sz="2650" dirty="0"/>
          </a:p>
        </p:txBody>
      </p:sp>
      <p:sp>
        <p:nvSpPr>
          <p:cNvPr id="8" name="Text 5"/>
          <p:cNvSpPr/>
          <p:nvPr/>
        </p:nvSpPr>
        <p:spPr>
          <a:xfrm>
            <a:off x="7867888" y="2134433"/>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Market Analysis</a:t>
            </a:r>
            <a:endParaRPr lang="en-US" sz="2200" dirty="0"/>
          </a:p>
        </p:txBody>
      </p:sp>
      <p:sp>
        <p:nvSpPr>
          <p:cNvPr id="9" name="Text 6"/>
          <p:cNvSpPr/>
          <p:nvPr/>
        </p:nvSpPr>
        <p:spPr>
          <a:xfrm>
            <a:off x="7867888" y="2624852"/>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Comprehensive study of global and regional demand for high-quality, handcrafted furniture.</a:t>
            </a:r>
            <a:endParaRPr lang="en-US" sz="1750" dirty="0"/>
          </a:p>
        </p:txBody>
      </p:sp>
      <p:sp>
        <p:nvSpPr>
          <p:cNvPr id="10" name="Shape 7"/>
          <p:cNvSpPr/>
          <p:nvPr/>
        </p:nvSpPr>
        <p:spPr>
          <a:xfrm>
            <a:off x="6845022" y="4299347"/>
            <a:ext cx="793790" cy="30480"/>
          </a:xfrm>
          <a:prstGeom prst="roundRect">
            <a:avLst>
              <a:gd name="adj" fmla="val 312558"/>
            </a:avLst>
          </a:prstGeom>
          <a:solidFill>
            <a:srgbClr val="BDB8DF"/>
          </a:solidFill>
          <a:ln/>
        </p:spPr>
      </p:sp>
      <p:sp>
        <p:nvSpPr>
          <p:cNvPr id="11" name="Shape 8"/>
          <p:cNvSpPr/>
          <p:nvPr/>
        </p:nvSpPr>
        <p:spPr>
          <a:xfrm>
            <a:off x="6365200" y="4059436"/>
            <a:ext cx="510302" cy="510302"/>
          </a:xfrm>
          <a:prstGeom prst="roundRect">
            <a:avLst>
              <a:gd name="adj" fmla="val 18669"/>
            </a:avLst>
          </a:prstGeom>
          <a:solidFill>
            <a:srgbClr val="E9E6FA"/>
          </a:solidFill>
          <a:ln w="7620">
            <a:solidFill>
              <a:srgbClr val="BDB8DF"/>
            </a:solidFill>
            <a:prstDash val="solid"/>
          </a:ln>
        </p:spPr>
      </p:sp>
      <p:sp>
        <p:nvSpPr>
          <p:cNvPr id="12" name="Text 9"/>
          <p:cNvSpPr/>
          <p:nvPr/>
        </p:nvSpPr>
        <p:spPr>
          <a:xfrm>
            <a:off x="6522363" y="4144447"/>
            <a:ext cx="195977"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2</a:t>
            </a:r>
            <a:endParaRPr lang="en-US" sz="2650" dirty="0"/>
          </a:p>
        </p:txBody>
      </p:sp>
      <p:sp>
        <p:nvSpPr>
          <p:cNvPr id="13" name="Text 10"/>
          <p:cNvSpPr/>
          <p:nvPr/>
        </p:nvSpPr>
        <p:spPr>
          <a:xfrm>
            <a:off x="7867888" y="4031099"/>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Digital Infrastructure</a:t>
            </a:r>
            <a:endParaRPr lang="en-US" sz="2200" dirty="0"/>
          </a:p>
        </p:txBody>
      </p:sp>
      <p:sp>
        <p:nvSpPr>
          <p:cNvPr id="14" name="Text 11"/>
          <p:cNvSpPr/>
          <p:nvPr/>
        </p:nvSpPr>
        <p:spPr>
          <a:xfrm>
            <a:off x="7867888" y="4521517"/>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Assessment of the technological capabilities and readiness of Damietta's furniture artisans.</a:t>
            </a:r>
            <a:endParaRPr lang="en-US" sz="1750" dirty="0"/>
          </a:p>
        </p:txBody>
      </p:sp>
      <p:sp>
        <p:nvSpPr>
          <p:cNvPr id="15" name="Shape 12"/>
          <p:cNvSpPr/>
          <p:nvPr/>
        </p:nvSpPr>
        <p:spPr>
          <a:xfrm>
            <a:off x="6845022" y="6196013"/>
            <a:ext cx="793790" cy="30480"/>
          </a:xfrm>
          <a:prstGeom prst="roundRect">
            <a:avLst>
              <a:gd name="adj" fmla="val 312558"/>
            </a:avLst>
          </a:prstGeom>
          <a:solidFill>
            <a:srgbClr val="BDB8DF"/>
          </a:solidFill>
          <a:ln/>
        </p:spPr>
      </p:sp>
      <p:sp>
        <p:nvSpPr>
          <p:cNvPr id="16" name="Shape 13"/>
          <p:cNvSpPr/>
          <p:nvPr/>
        </p:nvSpPr>
        <p:spPr>
          <a:xfrm>
            <a:off x="6365200" y="5956102"/>
            <a:ext cx="510302" cy="510302"/>
          </a:xfrm>
          <a:prstGeom prst="roundRect">
            <a:avLst>
              <a:gd name="adj" fmla="val 18669"/>
            </a:avLst>
          </a:prstGeom>
          <a:solidFill>
            <a:srgbClr val="E9E6FA"/>
          </a:solidFill>
          <a:ln w="7620">
            <a:solidFill>
              <a:srgbClr val="BDB8DF"/>
            </a:solidFill>
            <a:prstDash val="solid"/>
          </a:ln>
        </p:spPr>
      </p:sp>
      <p:sp>
        <p:nvSpPr>
          <p:cNvPr id="17" name="Text 14"/>
          <p:cNvSpPr/>
          <p:nvPr/>
        </p:nvSpPr>
        <p:spPr>
          <a:xfrm>
            <a:off x="6523553" y="6041112"/>
            <a:ext cx="193596" cy="340281"/>
          </a:xfrm>
          <a:prstGeom prst="rect">
            <a:avLst/>
          </a:prstGeom>
          <a:noFill/>
          <a:ln/>
        </p:spPr>
        <p:txBody>
          <a:bodyPr wrap="none" lIns="0" tIns="0" rIns="0" bIns="0" rtlCol="0" anchor="t"/>
          <a:lstStyle/>
          <a:p>
            <a:pPr algn="ctr" indent="0" marL="0">
              <a:lnSpc>
                <a:spcPts val="2650"/>
              </a:lnSpc>
              <a:buNone/>
            </a:pPr>
            <a:r>
              <a:rPr lang="en-US" sz="2650" b="1" dirty="0">
                <a:solidFill>
                  <a:srgbClr val="2A2742"/>
                </a:solidFill>
                <a:latin typeface="Outfit Extra Bold" pitchFamily="34" charset="0"/>
                <a:ea typeface="Outfit Extra Bold" pitchFamily="34" charset="-122"/>
                <a:cs typeface="Outfit Extra Bold" pitchFamily="34" charset="-120"/>
              </a:rPr>
              <a:t>3</a:t>
            </a:r>
            <a:endParaRPr lang="en-US" sz="2650" dirty="0"/>
          </a:p>
        </p:txBody>
      </p:sp>
      <p:sp>
        <p:nvSpPr>
          <p:cNvPr id="18" name="Text 15"/>
          <p:cNvSpPr/>
          <p:nvPr/>
        </p:nvSpPr>
        <p:spPr>
          <a:xfrm>
            <a:off x="7867888" y="592776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Financial Viability</a:t>
            </a:r>
            <a:endParaRPr lang="en-US" sz="2200" dirty="0"/>
          </a:p>
        </p:txBody>
      </p:sp>
      <p:sp>
        <p:nvSpPr>
          <p:cNvPr id="19" name="Text 16"/>
          <p:cNvSpPr/>
          <p:nvPr/>
        </p:nvSpPr>
        <p:spPr>
          <a:xfrm>
            <a:off x="7867888" y="6418183"/>
            <a:ext cx="5968722" cy="725805"/>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Detailed projections on the potential revenue and cost-effectiveness of the online platform.</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1314926"/>
            <a:ext cx="5935147"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Anticipated Outcomes</a:t>
            </a:r>
            <a:endParaRPr lang="en-US" sz="4450" dirty="0"/>
          </a:p>
        </p:txBody>
      </p:sp>
      <p:pic>
        <p:nvPicPr>
          <p:cNvPr id="3" name="Image 0" descr="preencoded.png">    </p:cNvPr>
          <p:cNvPicPr>
            <a:picLocks noChangeAspect="1"/>
          </p:cNvPicPr>
          <p:nvPr/>
        </p:nvPicPr>
        <p:blipFill>
          <a:blip r:embed="rId1"/>
          <a:stretch>
            <a:fillRect/>
          </a:stretch>
        </p:blipFill>
        <p:spPr>
          <a:xfrm>
            <a:off x="793790" y="2477333"/>
            <a:ext cx="3005495" cy="1857494"/>
          </a:xfrm>
          <a:prstGeom prst="rect">
            <a:avLst/>
          </a:prstGeom>
        </p:spPr>
      </p:pic>
      <p:sp>
        <p:nvSpPr>
          <p:cNvPr id="4" name="Text 1"/>
          <p:cNvSpPr/>
          <p:nvPr/>
        </p:nvSpPr>
        <p:spPr>
          <a:xfrm>
            <a:off x="793790" y="46183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Increased Revenue</a:t>
            </a:r>
            <a:endParaRPr lang="en-US" sz="2200" dirty="0"/>
          </a:p>
        </p:txBody>
      </p:sp>
      <p:sp>
        <p:nvSpPr>
          <p:cNvPr id="5" name="Text 2"/>
          <p:cNvSpPr/>
          <p:nvPr/>
        </p:nvSpPr>
        <p:spPr>
          <a:xfrm>
            <a:off x="793790" y="5108734"/>
            <a:ext cx="3005495"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Expanded customer base and enhanced sales opportunities for Damietta's furniture makers.</a:t>
            </a:r>
            <a:endParaRPr lang="en-US" sz="1750" dirty="0"/>
          </a:p>
        </p:txBody>
      </p:sp>
      <p:pic>
        <p:nvPicPr>
          <p:cNvPr id="6" name="Image 1" descr="preencoded.png">    </p:cNvPr>
          <p:cNvPicPr>
            <a:picLocks noChangeAspect="1"/>
          </p:cNvPicPr>
          <p:nvPr/>
        </p:nvPicPr>
        <p:blipFill>
          <a:blip r:embed="rId2"/>
          <a:stretch>
            <a:fillRect/>
          </a:stretch>
        </p:blipFill>
        <p:spPr>
          <a:xfrm>
            <a:off x="4139446" y="2477333"/>
            <a:ext cx="3005614" cy="1857494"/>
          </a:xfrm>
          <a:prstGeom prst="rect">
            <a:avLst/>
          </a:prstGeom>
        </p:spPr>
      </p:pic>
      <p:sp>
        <p:nvSpPr>
          <p:cNvPr id="7" name="Text 3"/>
          <p:cNvSpPr/>
          <p:nvPr/>
        </p:nvSpPr>
        <p:spPr>
          <a:xfrm>
            <a:off x="4139446" y="4618315"/>
            <a:ext cx="3005614" cy="708660"/>
          </a:xfrm>
          <a:prstGeom prst="rect">
            <a:avLst/>
          </a:prstGeom>
          <a:noFill/>
          <a:ln/>
        </p:spPr>
        <p:txBody>
          <a:bodyPr wrap="squar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Collaborative Ecosystem</a:t>
            </a:r>
            <a:endParaRPr lang="en-US" sz="2200" dirty="0"/>
          </a:p>
        </p:txBody>
      </p:sp>
      <p:sp>
        <p:nvSpPr>
          <p:cNvPr id="8" name="Text 4"/>
          <p:cNvSpPr/>
          <p:nvPr/>
        </p:nvSpPr>
        <p:spPr>
          <a:xfrm>
            <a:off x="4139446" y="5463064"/>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Fostering partnerships between artisans, designers, and market experts to drive innovation.</a:t>
            </a:r>
            <a:endParaRPr lang="en-US" sz="1750" dirty="0"/>
          </a:p>
        </p:txBody>
      </p:sp>
      <p:pic>
        <p:nvPicPr>
          <p:cNvPr id="9" name="Image 2" descr="preencoded.png">    </p:cNvPr>
          <p:cNvPicPr>
            <a:picLocks noChangeAspect="1"/>
          </p:cNvPicPr>
          <p:nvPr/>
        </p:nvPicPr>
        <p:blipFill>
          <a:blip r:embed="rId3"/>
          <a:stretch>
            <a:fillRect/>
          </a:stretch>
        </p:blipFill>
        <p:spPr>
          <a:xfrm>
            <a:off x="7485221" y="2477333"/>
            <a:ext cx="3005614" cy="1857494"/>
          </a:xfrm>
          <a:prstGeom prst="rect">
            <a:avLst/>
          </a:prstGeom>
        </p:spPr>
      </p:pic>
      <p:sp>
        <p:nvSpPr>
          <p:cNvPr id="10" name="Text 5"/>
          <p:cNvSpPr/>
          <p:nvPr/>
        </p:nvSpPr>
        <p:spPr>
          <a:xfrm>
            <a:off x="7485221" y="4618315"/>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Cultural Heritage</a:t>
            </a:r>
            <a:endParaRPr lang="en-US" sz="2200" dirty="0"/>
          </a:p>
        </p:txBody>
      </p:sp>
      <p:sp>
        <p:nvSpPr>
          <p:cNvPr id="11" name="Text 6"/>
          <p:cNvSpPr/>
          <p:nvPr/>
        </p:nvSpPr>
        <p:spPr>
          <a:xfrm>
            <a:off x="7485221" y="5108734"/>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Increased global awareness and appreciation for Damietta's unique furniture designs and craftsmanship.</a:t>
            </a:r>
            <a:endParaRPr lang="en-US" sz="1750" dirty="0"/>
          </a:p>
        </p:txBody>
      </p:sp>
      <p:pic>
        <p:nvPicPr>
          <p:cNvPr id="12" name="Image 3" descr="preencoded.png">    </p:cNvPr>
          <p:cNvPicPr>
            <a:picLocks noChangeAspect="1"/>
          </p:cNvPicPr>
          <p:nvPr/>
        </p:nvPicPr>
        <p:blipFill>
          <a:blip r:embed="rId4"/>
          <a:stretch>
            <a:fillRect/>
          </a:stretch>
        </p:blipFill>
        <p:spPr>
          <a:xfrm>
            <a:off x="10830997" y="2477333"/>
            <a:ext cx="3005614" cy="1857494"/>
          </a:xfrm>
          <a:prstGeom prst="rect">
            <a:avLst/>
          </a:prstGeom>
        </p:spPr>
      </p:pic>
      <p:sp>
        <p:nvSpPr>
          <p:cNvPr id="13" name="Text 7"/>
          <p:cNvSpPr/>
          <p:nvPr/>
        </p:nvSpPr>
        <p:spPr>
          <a:xfrm>
            <a:off x="10830997" y="4618315"/>
            <a:ext cx="3005614" cy="708660"/>
          </a:xfrm>
          <a:prstGeom prst="rect">
            <a:avLst/>
          </a:prstGeom>
          <a:noFill/>
          <a:ln/>
        </p:spPr>
        <p:txBody>
          <a:bodyPr wrap="square" lIns="0" tIns="0" rIns="0" bIns="0" rtlCol="0" anchor="t"/>
          <a:lstStyle/>
          <a:p>
            <a:pPr algn="l" indent="0" marL="0">
              <a:lnSpc>
                <a:spcPts val="2750"/>
              </a:lnSpc>
              <a:buNone/>
            </a:pPr>
            <a:r>
              <a:rPr lang="en-US" sz="2200" b="1" dirty="0">
                <a:solidFill>
                  <a:srgbClr val="2A2742"/>
                </a:solidFill>
                <a:latin typeface="Outfit Extra Bold" pitchFamily="34" charset="0"/>
                <a:ea typeface="Outfit Extra Bold" pitchFamily="34" charset="-122"/>
                <a:cs typeface="Outfit Extra Bold" pitchFamily="34" charset="-120"/>
              </a:rPr>
              <a:t>Employment Opportunities</a:t>
            </a:r>
            <a:endParaRPr lang="en-US" sz="2200" dirty="0"/>
          </a:p>
        </p:txBody>
      </p:sp>
      <p:sp>
        <p:nvSpPr>
          <p:cNvPr id="14" name="Text 8"/>
          <p:cNvSpPr/>
          <p:nvPr/>
        </p:nvSpPr>
        <p:spPr>
          <a:xfrm>
            <a:off x="10830997" y="5463064"/>
            <a:ext cx="3005614" cy="1451610"/>
          </a:xfrm>
          <a:prstGeom prst="rect">
            <a:avLst/>
          </a:prstGeom>
          <a:noFill/>
          <a:ln/>
        </p:spPr>
        <p:txBody>
          <a:bodyPr wrap="square" lIns="0" tIns="0" rIns="0" bIns="0" rtlCol="0" anchor="t"/>
          <a:lstStyle/>
          <a:p>
            <a:pPr algn="l" indent="0" marL="0">
              <a:lnSpc>
                <a:spcPts val="2850"/>
              </a:lnSpc>
              <a:buNone/>
            </a:pPr>
            <a:r>
              <a:rPr lang="en-US" sz="1750" dirty="0">
                <a:solidFill>
                  <a:srgbClr val="2A2742"/>
                </a:solidFill>
                <a:latin typeface="Arimo" pitchFamily="34" charset="0"/>
                <a:ea typeface="Arimo" pitchFamily="34" charset="-122"/>
                <a:cs typeface="Arimo" pitchFamily="34" charset="-120"/>
              </a:rPr>
              <a:t>New job creation and sustainable livelihoods for the local furniture artisan community.</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513040" y="720209"/>
            <a:ext cx="13331190" cy="632222"/>
          </a:xfrm>
          <a:prstGeom prst="rect">
            <a:avLst/>
          </a:prstGeom>
          <a:noFill/>
          <a:ln/>
        </p:spPr>
        <p:txBody>
          <a:bodyPr wrap="none" lIns="0" tIns="0" rIns="0" bIns="0" rtlCol="0" anchor="t"/>
          <a:lstStyle/>
          <a:p>
            <a:pPr indent="0" marL="0">
              <a:lnSpc>
                <a:spcPts val="4950"/>
              </a:lnSpc>
              <a:buNone/>
            </a:pPr>
            <a:r>
              <a:rPr lang="en-US" sz="3950" b="1" dirty="0">
                <a:solidFill>
                  <a:srgbClr val="231971"/>
                </a:solidFill>
                <a:latin typeface="Outfit Extra Bold" pitchFamily="34" charset="0"/>
                <a:ea typeface="Outfit Extra Bold" pitchFamily="34" charset="-122"/>
                <a:cs typeface="Outfit Extra Bold" pitchFamily="34" charset="-120"/>
              </a:rPr>
              <a:t>Project Completion and Software Development Lifecycle</a:t>
            </a:r>
            <a:endParaRPr lang="en-US" sz="3950" dirty="0"/>
          </a:p>
        </p:txBody>
      </p:sp>
      <p:pic>
        <p:nvPicPr>
          <p:cNvPr id="3" name="Image 0" descr="preencoded.png">    </p:cNvPr>
          <p:cNvPicPr>
            <a:picLocks noChangeAspect="1"/>
          </p:cNvPicPr>
          <p:nvPr/>
        </p:nvPicPr>
        <p:blipFill>
          <a:blip r:embed="rId1"/>
          <a:stretch>
            <a:fillRect/>
          </a:stretch>
        </p:blipFill>
        <p:spPr>
          <a:xfrm>
            <a:off x="513040" y="1645563"/>
            <a:ext cx="732949" cy="1172766"/>
          </a:xfrm>
          <a:prstGeom prst="rect">
            <a:avLst/>
          </a:prstGeom>
        </p:spPr>
      </p:pic>
      <p:sp>
        <p:nvSpPr>
          <p:cNvPr id="4" name="Text 1"/>
          <p:cNvSpPr/>
          <p:nvPr/>
        </p:nvSpPr>
        <p:spPr>
          <a:xfrm>
            <a:off x="1465778" y="1792129"/>
            <a:ext cx="2018705" cy="228957"/>
          </a:xfrm>
          <a:prstGeom prst="rect">
            <a:avLst/>
          </a:prstGeom>
          <a:noFill/>
          <a:ln/>
        </p:spPr>
        <p:txBody>
          <a:bodyPr wrap="none" lIns="0" tIns="0" rIns="0" bIns="0" rtlCol="0" anchor="t"/>
          <a:lstStyle/>
          <a:p>
            <a:pPr algn="l" indent="0" marL="0">
              <a:lnSpc>
                <a:spcPts val="1800"/>
              </a:lnSpc>
              <a:buNone/>
            </a:pPr>
            <a:r>
              <a:rPr lang="en-US" sz="1400" b="1" dirty="0">
                <a:solidFill>
                  <a:srgbClr val="2A2742"/>
                </a:solidFill>
                <a:latin typeface="Outfit Extra Bold" pitchFamily="34" charset="0"/>
                <a:ea typeface="Outfit Extra Bold" pitchFamily="34" charset="-122"/>
                <a:cs typeface="Outfit Extra Bold" pitchFamily="34" charset="-120"/>
              </a:rPr>
              <a:t>Requirement Gathering</a:t>
            </a:r>
            <a:endParaRPr lang="en-US" sz="1400" dirty="0"/>
          </a:p>
        </p:txBody>
      </p:sp>
      <p:sp>
        <p:nvSpPr>
          <p:cNvPr id="5" name="Text 2"/>
          <p:cNvSpPr/>
          <p:nvPr/>
        </p:nvSpPr>
        <p:spPr>
          <a:xfrm>
            <a:off x="1465778" y="2108954"/>
            <a:ext cx="12651581" cy="234434"/>
          </a:xfrm>
          <a:prstGeom prst="rect">
            <a:avLst/>
          </a:prstGeom>
          <a:noFill/>
          <a:ln/>
        </p:spPr>
        <p:txBody>
          <a:bodyPr wrap="none" lIns="0" tIns="0" rIns="0" bIns="0" rtlCol="0" anchor="t"/>
          <a:lstStyle/>
          <a:p>
            <a:pPr algn="l" indent="0" marL="0">
              <a:lnSpc>
                <a:spcPts val="1800"/>
              </a:lnSpc>
              <a:buNone/>
            </a:pPr>
            <a:r>
              <a:rPr lang="en-US" sz="1150" dirty="0">
                <a:solidFill>
                  <a:srgbClr val="2A2742"/>
                </a:solidFill>
                <a:latin typeface="Arimo" pitchFamily="34" charset="0"/>
                <a:ea typeface="Arimo" pitchFamily="34" charset="-122"/>
                <a:cs typeface="Arimo" pitchFamily="34" charset="-120"/>
              </a:rPr>
              <a:t>A collaborative process involving stakeholders to define project goals and user needs.</a:t>
            </a:r>
            <a:endParaRPr lang="en-US" sz="1150" dirty="0"/>
          </a:p>
        </p:txBody>
      </p:sp>
      <p:pic>
        <p:nvPicPr>
          <p:cNvPr id="6" name="Image 1" descr="preencoded.png">    </p:cNvPr>
          <p:cNvPicPr>
            <a:picLocks noChangeAspect="1"/>
          </p:cNvPicPr>
          <p:nvPr/>
        </p:nvPicPr>
        <p:blipFill>
          <a:blip r:embed="rId2"/>
          <a:stretch>
            <a:fillRect/>
          </a:stretch>
        </p:blipFill>
        <p:spPr>
          <a:xfrm>
            <a:off x="513040" y="2818328"/>
            <a:ext cx="732949" cy="1172766"/>
          </a:xfrm>
          <a:prstGeom prst="rect">
            <a:avLst/>
          </a:prstGeom>
        </p:spPr>
      </p:pic>
      <p:sp>
        <p:nvSpPr>
          <p:cNvPr id="7" name="Text 3"/>
          <p:cNvSpPr/>
          <p:nvPr/>
        </p:nvSpPr>
        <p:spPr>
          <a:xfrm>
            <a:off x="1465778" y="2964894"/>
            <a:ext cx="2012871" cy="228957"/>
          </a:xfrm>
          <a:prstGeom prst="rect">
            <a:avLst/>
          </a:prstGeom>
          <a:noFill/>
          <a:ln/>
        </p:spPr>
        <p:txBody>
          <a:bodyPr wrap="none" lIns="0" tIns="0" rIns="0" bIns="0" rtlCol="0" anchor="t"/>
          <a:lstStyle/>
          <a:p>
            <a:pPr algn="l" indent="0" marL="0">
              <a:lnSpc>
                <a:spcPts val="1800"/>
              </a:lnSpc>
              <a:buNone/>
            </a:pPr>
            <a:r>
              <a:rPr lang="en-US" sz="1400" b="1" dirty="0">
                <a:solidFill>
                  <a:srgbClr val="2A2742"/>
                </a:solidFill>
                <a:latin typeface="Outfit Extra Bold" pitchFamily="34" charset="0"/>
                <a:ea typeface="Outfit Extra Bold" pitchFamily="34" charset="-122"/>
                <a:cs typeface="Outfit Extra Bold" pitchFamily="34" charset="-120"/>
              </a:rPr>
              <a:t>Design and Prototyping</a:t>
            </a:r>
            <a:endParaRPr lang="en-US" sz="1400" dirty="0"/>
          </a:p>
        </p:txBody>
      </p:sp>
      <p:sp>
        <p:nvSpPr>
          <p:cNvPr id="8" name="Text 4"/>
          <p:cNvSpPr/>
          <p:nvPr/>
        </p:nvSpPr>
        <p:spPr>
          <a:xfrm>
            <a:off x="1465778" y="3281720"/>
            <a:ext cx="12651581" cy="234434"/>
          </a:xfrm>
          <a:prstGeom prst="rect">
            <a:avLst/>
          </a:prstGeom>
          <a:noFill/>
          <a:ln/>
        </p:spPr>
        <p:txBody>
          <a:bodyPr wrap="none" lIns="0" tIns="0" rIns="0" bIns="0" rtlCol="0" anchor="t"/>
          <a:lstStyle/>
          <a:p>
            <a:pPr algn="l" indent="0" marL="0">
              <a:lnSpc>
                <a:spcPts val="1800"/>
              </a:lnSpc>
              <a:buNone/>
            </a:pPr>
            <a:r>
              <a:rPr lang="en-US" sz="1150" dirty="0">
                <a:solidFill>
                  <a:srgbClr val="2A2742"/>
                </a:solidFill>
                <a:latin typeface="Arimo" pitchFamily="34" charset="0"/>
                <a:ea typeface="Arimo" pitchFamily="34" charset="-122"/>
                <a:cs typeface="Arimo" pitchFamily="34" charset="-120"/>
              </a:rPr>
              <a:t>Creating wireframes, mockups, and prototypes to visualize the platform's user interface and functionality.</a:t>
            </a:r>
            <a:endParaRPr lang="en-US" sz="1150" dirty="0"/>
          </a:p>
        </p:txBody>
      </p:sp>
      <p:pic>
        <p:nvPicPr>
          <p:cNvPr id="9" name="Image 2" descr="preencoded.png">    </p:cNvPr>
          <p:cNvPicPr>
            <a:picLocks noChangeAspect="1"/>
          </p:cNvPicPr>
          <p:nvPr/>
        </p:nvPicPr>
        <p:blipFill>
          <a:blip r:embed="rId3"/>
          <a:stretch>
            <a:fillRect/>
          </a:stretch>
        </p:blipFill>
        <p:spPr>
          <a:xfrm>
            <a:off x="513040" y="3991094"/>
            <a:ext cx="732949" cy="1172766"/>
          </a:xfrm>
          <a:prstGeom prst="rect">
            <a:avLst/>
          </a:prstGeom>
        </p:spPr>
      </p:pic>
      <p:sp>
        <p:nvSpPr>
          <p:cNvPr id="10" name="Text 5"/>
          <p:cNvSpPr/>
          <p:nvPr/>
        </p:nvSpPr>
        <p:spPr>
          <a:xfrm>
            <a:off x="1465778" y="4137660"/>
            <a:ext cx="2168485" cy="228957"/>
          </a:xfrm>
          <a:prstGeom prst="rect">
            <a:avLst/>
          </a:prstGeom>
          <a:noFill/>
          <a:ln/>
        </p:spPr>
        <p:txBody>
          <a:bodyPr wrap="none" lIns="0" tIns="0" rIns="0" bIns="0" rtlCol="0" anchor="t"/>
          <a:lstStyle/>
          <a:p>
            <a:pPr algn="l" indent="0" marL="0">
              <a:lnSpc>
                <a:spcPts val="1800"/>
              </a:lnSpc>
              <a:buNone/>
            </a:pPr>
            <a:r>
              <a:rPr lang="en-US" sz="1400" b="1" dirty="0">
                <a:solidFill>
                  <a:srgbClr val="2A2742"/>
                </a:solidFill>
                <a:latin typeface="Outfit Extra Bold" pitchFamily="34" charset="0"/>
                <a:ea typeface="Outfit Extra Bold" pitchFamily="34" charset="-122"/>
                <a:cs typeface="Outfit Extra Bold" pitchFamily="34" charset="-120"/>
              </a:rPr>
              <a:t>Development and Testing</a:t>
            </a:r>
            <a:endParaRPr lang="en-US" sz="1400" dirty="0"/>
          </a:p>
        </p:txBody>
      </p:sp>
      <p:sp>
        <p:nvSpPr>
          <p:cNvPr id="11" name="Text 6"/>
          <p:cNvSpPr/>
          <p:nvPr/>
        </p:nvSpPr>
        <p:spPr>
          <a:xfrm>
            <a:off x="1465778" y="4454485"/>
            <a:ext cx="12651581" cy="234434"/>
          </a:xfrm>
          <a:prstGeom prst="rect">
            <a:avLst/>
          </a:prstGeom>
          <a:noFill/>
          <a:ln/>
        </p:spPr>
        <p:txBody>
          <a:bodyPr wrap="none" lIns="0" tIns="0" rIns="0" bIns="0" rtlCol="0" anchor="t"/>
          <a:lstStyle/>
          <a:p>
            <a:pPr algn="l" indent="0" marL="0">
              <a:lnSpc>
                <a:spcPts val="1800"/>
              </a:lnSpc>
              <a:buNone/>
            </a:pPr>
            <a:r>
              <a:rPr lang="en-US" sz="1150" dirty="0">
                <a:solidFill>
                  <a:srgbClr val="2A2742"/>
                </a:solidFill>
                <a:latin typeface="Arimo" pitchFamily="34" charset="0"/>
                <a:ea typeface="Arimo" pitchFamily="34" charset="-122"/>
                <a:cs typeface="Arimo" pitchFamily="34" charset="-120"/>
              </a:rPr>
              <a:t>Building the software, conducting unit testing, and ensuring code quality.</a:t>
            </a:r>
            <a:endParaRPr lang="en-US" sz="1150" dirty="0"/>
          </a:p>
        </p:txBody>
      </p:sp>
      <p:pic>
        <p:nvPicPr>
          <p:cNvPr id="12" name="Image 3" descr="preencoded.png">    </p:cNvPr>
          <p:cNvPicPr>
            <a:picLocks noChangeAspect="1"/>
          </p:cNvPicPr>
          <p:nvPr/>
        </p:nvPicPr>
        <p:blipFill>
          <a:blip r:embed="rId4"/>
          <a:stretch>
            <a:fillRect/>
          </a:stretch>
        </p:blipFill>
        <p:spPr>
          <a:xfrm>
            <a:off x="513040" y="5163860"/>
            <a:ext cx="732949" cy="1172766"/>
          </a:xfrm>
          <a:prstGeom prst="rect">
            <a:avLst/>
          </a:prstGeom>
        </p:spPr>
      </p:pic>
      <p:sp>
        <p:nvSpPr>
          <p:cNvPr id="13" name="Text 7"/>
          <p:cNvSpPr/>
          <p:nvPr/>
        </p:nvSpPr>
        <p:spPr>
          <a:xfrm>
            <a:off x="1465778" y="5310426"/>
            <a:ext cx="2061210" cy="228957"/>
          </a:xfrm>
          <a:prstGeom prst="rect">
            <a:avLst/>
          </a:prstGeom>
          <a:noFill/>
          <a:ln/>
        </p:spPr>
        <p:txBody>
          <a:bodyPr wrap="none" lIns="0" tIns="0" rIns="0" bIns="0" rtlCol="0" anchor="t"/>
          <a:lstStyle/>
          <a:p>
            <a:pPr algn="l" indent="0" marL="0">
              <a:lnSpc>
                <a:spcPts val="1800"/>
              </a:lnSpc>
              <a:buNone/>
            </a:pPr>
            <a:r>
              <a:rPr lang="en-US" sz="1400" b="1" dirty="0">
                <a:solidFill>
                  <a:srgbClr val="2A2742"/>
                </a:solidFill>
                <a:latin typeface="Outfit Extra Bold" pitchFamily="34" charset="0"/>
                <a:ea typeface="Outfit Extra Bold" pitchFamily="34" charset="-122"/>
                <a:cs typeface="Outfit Extra Bold" pitchFamily="34" charset="-120"/>
              </a:rPr>
              <a:t>Deployment and Launch</a:t>
            </a:r>
            <a:endParaRPr lang="en-US" sz="1400" dirty="0"/>
          </a:p>
        </p:txBody>
      </p:sp>
      <p:sp>
        <p:nvSpPr>
          <p:cNvPr id="14" name="Text 8"/>
          <p:cNvSpPr/>
          <p:nvPr/>
        </p:nvSpPr>
        <p:spPr>
          <a:xfrm>
            <a:off x="1465778" y="5627251"/>
            <a:ext cx="12651581" cy="234434"/>
          </a:xfrm>
          <a:prstGeom prst="rect">
            <a:avLst/>
          </a:prstGeom>
          <a:noFill/>
          <a:ln/>
        </p:spPr>
        <p:txBody>
          <a:bodyPr wrap="none" lIns="0" tIns="0" rIns="0" bIns="0" rtlCol="0" anchor="t"/>
          <a:lstStyle/>
          <a:p>
            <a:pPr algn="l" indent="0" marL="0">
              <a:lnSpc>
                <a:spcPts val="1800"/>
              </a:lnSpc>
              <a:buNone/>
            </a:pPr>
            <a:r>
              <a:rPr lang="en-US" sz="1150" dirty="0">
                <a:solidFill>
                  <a:srgbClr val="2A2742"/>
                </a:solidFill>
                <a:latin typeface="Arimo" pitchFamily="34" charset="0"/>
                <a:ea typeface="Arimo" pitchFamily="34" charset="-122"/>
                <a:cs typeface="Arimo" pitchFamily="34" charset="-120"/>
              </a:rPr>
              <a:t>Launching the platform and making it available to users.</a:t>
            </a:r>
            <a:endParaRPr lang="en-US" sz="1150" dirty="0"/>
          </a:p>
        </p:txBody>
      </p:sp>
      <p:pic>
        <p:nvPicPr>
          <p:cNvPr id="15" name="Image 4" descr="preencoded.png">    </p:cNvPr>
          <p:cNvPicPr>
            <a:picLocks noChangeAspect="1"/>
          </p:cNvPicPr>
          <p:nvPr/>
        </p:nvPicPr>
        <p:blipFill>
          <a:blip r:embed="rId5"/>
          <a:stretch>
            <a:fillRect/>
          </a:stretch>
        </p:blipFill>
        <p:spPr>
          <a:xfrm>
            <a:off x="513040" y="6336625"/>
            <a:ext cx="732949" cy="1172766"/>
          </a:xfrm>
          <a:prstGeom prst="rect">
            <a:avLst/>
          </a:prstGeom>
        </p:spPr>
      </p:pic>
      <p:sp>
        <p:nvSpPr>
          <p:cNvPr id="16" name="Text 9"/>
          <p:cNvSpPr/>
          <p:nvPr/>
        </p:nvSpPr>
        <p:spPr>
          <a:xfrm>
            <a:off x="1465778" y="6483191"/>
            <a:ext cx="2203728" cy="228957"/>
          </a:xfrm>
          <a:prstGeom prst="rect">
            <a:avLst/>
          </a:prstGeom>
          <a:noFill/>
          <a:ln/>
        </p:spPr>
        <p:txBody>
          <a:bodyPr wrap="none" lIns="0" tIns="0" rIns="0" bIns="0" rtlCol="0" anchor="t"/>
          <a:lstStyle/>
          <a:p>
            <a:pPr algn="l" indent="0" marL="0">
              <a:lnSpc>
                <a:spcPts val="1800"/>
              </a:lnSpc>
              <a:buNone/>
            </a:pPr>
            <a:r>
              <a:rPr lang="en-US" sz="1400" b="1" dirty="0">
                <a:solidFill>
                  <a:srgbClr val="2A2742"/>
                </a:solidFill>
                <a:latin typeface="Outfit Extra Bold" pitchFamily="34" charset="0"/>
                <a:ea typeface="Outfit Extra Bold" pitchFamily="34" charset="-122"/>
                <a:cs typeface="Outfit Extra Bold" pitchFamily="34" charset="-120"/>
              </a:rPr>
              <a:t>Maintenance and Support</a:t>
            </a:r>
            <a:endParaRPr lang="en-US" sz="1400" dirty="0"/>
          </a:p>
        </p:txBody>
      </p:sp>
      <p:sp>
        <p:nvSpPr>
          <p:cNvPr id="17" name="Text 10"/>
          <p:cNvSpPr/>
          <p:nvPr/>
        </p:nvSpPr>
        <p:spPr>
          <a:xfrm>
            <a:off x="1465778" y="6800017"/>
            <a:ext cx="12651581" cy="234434"/>
          </a:xfrm>
          <a:prstGeom prst="rect">
            <a:avLst/>
          </a:prstGeom>
          <a:noFill/>
          <a:ln/>
        </p:spPr>
        <p:txBody>
          <a:bodyPr wrap="none" lIns="0" tIns="0" rIns="0" bIns="0" rtlCol="0" anchor="t"/>
          <a:lstStyle/>
          <a:p>
            <a:pPr algn="l" indent="0" marL="0">
              <a:lnSpc>
                <a:spcPts val="1800"/>
              </a:lnSpc>
              <a:buNone/>
            </a:pPr>
            <a:r>
              <a:rPr lang="en-US" sz="1150" dirty="0">
                <a:solidFill>
                  <a:srgbClr val="2A2742"/>
                </a:solidFill>
                <a:latin typeface="Arimo" pitchFamily="34" charset="0"/>
                <a:ea typeface="Arimo" pitchFamily="34" charset="-122"/>
                <a:cs typeface="Arimo" pitchFamily="34" charset="-120"/>
              </a:rPr>
              <a:t>Providing ongoing support, updates, and improvements to the platform.</a:t>
            </a:r>
            <a:endParaRPr lang="en-US" sz="11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81514" y="780217"/>
            <a:ext cx="11614785" cy="608528"/>
          </a:xfrm>
          <a:prstGeom prst="rect">
            <a:avLst/>
          </a:prstGeom>
          <a:noFill/>
          <a:ln/>
        </p:spPr>
        <p:txBody>
          <a:bodyPr wrap="none" lIns="0" tIns="0" rIns="0" bIns="0" rtlCol="0" anchor="t"/>
          <a:lstStyle/>
          <a:p>
            <a:pPr indent="0" marL="0">
              <a:lnSpc>
                <a:spcPts val="4750"/>
              </a:lnSpc>
              <a:buNone/>
            </a:pPr>
            <a:r>
              <a:rPr lang="en-US" sz="3800" b="1" dirty="0">
                <a:solidFill>
                  <a:srgbClr val="231971"/>
                </a:solidFill>
                <a:latin typeface="Outfit Extra Bold" pitchFamily="34" charset="0"/>
                <a:ea typeface="Outfit Extra Bold" pitchFamily="34" charset="-122"/>
                <a:cs typeface="Outfit Extra Bold" pitchFamily="34" charset="-120"/>
              </a:rPr>
              <a:t>Cutting-Edge Tech Stack for Furniture E-commerce</a:t>
            </a:r>
            <a:endParaRPr lang="en-US" sz="3800" dirty="0"/>
          </a:p>
        </p:txBody>
      </p:sp>
      <p:pic>
        <p:nvPicPr>
          <p:cNvPr id="3" name="Image 0" descr="preencoded.png">    </p:cNvPr>
          <p:cNvPicPr>
            <a:picLocks noChangeAspect="1"/>
          </p:cNvPicPr>
          <p:nvPr/>
        </p:nvPicPr>
        <p:blipFill>
          <a:blip r:embed="rId1"/>
          <a:stretch>
            <a:fillRect/>
          </a:stretch>
        </p:blipFill>
        <p:spPr>
          <a:xfrm>
            <a:off x="681514" y="1680805"/>
            <a:ext cx="681514" cy="681514"/>
          </a:xfrm>
          <a:prstGeom prst="rect">
            <a:avLst/>
          </a:prstGeom>
        </p:spPr>
      </p:pic>
      <p:sp>
        <p:nvSpPr>
          <p:cNvPr id="4" name="Text 1"/>
          <p:cNvSpPr/>
          <p:nvPr/>
        </p:nvSpPr>
        <p:spPr>
          <a:xfrm>
            <a:off x="681514" y="2605683"/>
            <a:ext cx="2434114" cy="304205"/>
          </a:xfrm>
          <a:prstGeom prst="rect">
            <a:avLst/>
          </a:prstGeom>
          <a:noFill/>
          <a:ln/>
        </p:spPr>
        <p:txBody>
          <a:bodyPr wrap="none" lIns="0" tIns="0" rIns="0" bIns="0" rtlCol="0" anchor="t"/>
          <a:lstStyle/>
          <a:p>
            <a:pPr algn="l" indent="0" marL="0">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React.js</a:t>
            </a:r>
            <a:endParaRPr lang="en-US" sz="1900" dirty="0"/>
          </a:p>
        </p:txBody>
      </p:sp>
      <p:sp>
        <p:nvSpPr>
          <p:cNvPr id="5" name="Text 2"/>
          <p:cNvSpPr/>
          <p:nvPr/>
        </p:nvSpPr>
        <p:spPr>
          <a:xfrm>
            <a:off x="681514" y="3026688"/>
            <a:ext cx="3097768" cy="934760"/>
          </a:xfrm>
          <a:prstGeom prst="rect">
            <a:avLst/>
          </a:prstGeom>
          <a:noFill/>
          <a:ln/>
        </p:spPr>
        <p:txBody>
          <a:bodyPr wrap="squar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Powerful JavaScript library for building dynamic and responsive user interfaces.</a:t>
            </a:r>
            <a:endParaRPr lang="en-US" sz="1500" dirty="0"/>
          </a:p>
        </p:txBody>
      </p:sp>
      <p:pic>
        <p:nvPicPr>
          <p:cNvPr id="6" name="Image 1" descr="preencoded.png">    </p:cNvPr>
          <p:cNvPicPr>
            <a:picLocks noChangeAspect="1"/>
          </p:cNvPicPr>
          <p:nvPr/>
        </p:nvPicPr>
        <p:blipFill>
          <a:blip r:embed="rId2"/>
          <a:stretch>
            <a:fillRect/>
          </a:stretch>
        </p:blipFill>
        <p:spPr>
          <a:xfrm>
            <a:off x="4071342" y="1680805"/>
            <a:ext cx="681514" cy="681514"/>
          </a:xfrm>
          <a:prstGeom prst="rect">
            <a:avLst/>
          </a:prstGeom>
        </p:spPr>
      </p:pic>
      <p:sp>
        <p:nvSpPr>
          <p:cNvPr id="7" name="Text 3"/>
          <p:cNvSpPr/>
          <p:nvPr/>
        </p:nvSpPr>
        <p:spPr>
          <a:xfrm>
            <a:off x="4071342" y="2605683"/>
            <a:ext cx="2434114" cy="304205"/>
          </a:xfrm>
          <a:prstGeom prst="rect">
            <a:avLst/>
          </a:prstGeom>
          <a:noFill/>
          <a:ln/>
        </p:spPr>
        <p:txBody>
          <a:bodyPr wrap="none" lIns="0" tIns="0" rIns="0" bIns="0" rtlCol="0" anchor="t"/>
          <a:lstStyle/>
          <a:p>
            <a:pPr algn="l" indent="0" marL="0">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Tailwind CSS</a:t>
            </a:r>
            <a:endParaRPr lang="en-US" sz="1900" dirty="0"/>
          </a:p>
        </p:txBody>
      </p:sp>
      <p:sp>
        <p:nvSpPr>
          <p:cNvPr id="8" name="Text 4"/>
          <p:cNvSpPr/>
          <p:nvPr/>
        </p:nvSpPr>
        <p:spPr>
          <a:xfrm>
            <a:off x="4071342" y="3026688"/>
            <a:ext cx="3097768" cy="934760"/>
          </a:xfrm>
          <a:prstGeom prst="rect">
            <a:avLst/>
          </a:prstGeom>
          <a:noFill/>
          <a:ln/>
        </p:spPr>
        <p:txBody>
          <a:bodyPr wrap="squar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Utility-first CSS framework for rapidly building custom, responsive user interfaces.</a:t>
            </a:r>
            <a:endParaRPr lang="en-US" sz="1500" dirty="0"/>
          </a:p>
        </p:txBody>
      </p:sp>
      <p:pic>
        <p:nvPicPr>
          <p:cNvPr id="9" name="Image 2" descr="preencoded.png">    </p:cNvPr>
          <p:cNvPicPr>
            <a:picLocks noChangeAspect="1"/>
          </p:cNvPicPr>
          <p:nvPr/>
        </p:nvPicPr>
        <p:blipFill>
          <a:blip r:embed="rId3"/>
          <a:stretch>
            <a:fillRect/>
          </a:stretch>
        </p:blipFill>
        <p:spPr>
          <a:xfrm>
            <a:off x="7461171" y="1680805"/>
            <a:ext cx="681514" cy="681514"/>
          </a:xfrm>
          <a:prstGeom prst="rect">
            <a:avLst/>
          </a:prstGeom>
        </p:spPr>
      </p:pic>
      <p:sp>
        <p:nvSpPr>
          <p:cNvPr id="10" name="Text 5"/>
          <p:cNvSpPr/>
          <p:nvPr/>
        </p:nvSpPr>
        <p:spPr>
          <a:xfrm>
            <a:off x="7461171" y="2605683"/>
            <a:ext cx="2434114" cy="304205"/>
          </a:xfrm>
          <a:prstGeom prst="rect">
            <a:avLst/>
          </a:prstGeom>
          <a:noFill/>
          <a:ln/>
        </p:spPr>
        <p:txBody>
          <a:bodyPr wrap="none" lIns="0" tIns="0" rIns="0" bIns="0" rtlCol="0" anchor="t"/>
          <a:lstStyle/>
          <a:p>
            <a:pPr algn="l" indent="0" marL="0">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Node.js</a:t>
            </a:r>
            <a:endParaRPr lang="en-US" sz="1900" dirty="0"/>
          </a:p>
        </p:txBody>
      </p:sp>
      <p:sp>
        <p:nvSpPr>
          <p:cNvPr id="11" name="Text 6"/>
          <p:cNvSpPr/>
          <p:nvPr/>
        </p:nvSpPr>
        <p:spPr>
          <a:xfrm>
            <a:off x="7461171" y="3026688"/>
            <a:ext cx="3097768" cy="1246346"/>
          </a:xfrm>
          <a:prstGeom prst="rect">
            <a:avLst/>
          </a:prstGeom>
          <a:noFill/>
          <a:ln/>
        </p:spPr>
        <p:txBody>
          <a:bodyPr wrap="squar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Robust runtime environment for executing JavaScript on the server-side, enabling seamless backend integration.</a:t>
            </a:r>
            <a:endParaRPr lang="en-US" sz="1500" dirty="0"/>
          </a:p>
        </p:txBody>
      </p:sp>
      <p:pic>
        <p:nvPicPr>
          <p:cNvPr id="12" name="Image 3" descr="preencoded.png">    </p:cNvPr>
          <p:cNvPicPr>
            <a:picLocks noChangeAspect="1"/>
          </p:cNvPicPr>
          <p:nvPr/>
        </p:nvPicPr>
        <p:blipFill>
          <a:blip r:embed="rId4"/>
          <a:stretch>
            <a:fillRect/>
          </a:stretch>
        </p:blipFill>
        <p:spPr>
          <a:xfrm>
            <a:off x="10850999" y="1680805"/>
            <a:ext cx="681514" cy="681514"/>
          </a:xfrm>
          <a:prstGeom prst="rect">
            <a:avLst/>
          </a:prstGeom>
        </p:spPr>
      </p:pic>
      <p:sp>
        <p:nvSpPr>
          <p:cNvPr id="13" name="Text 7"/>
          <p:cNvSpPr/>
          <p:nvPr/>
        </p:nvSpPr>
        <p:spPr>
          <a:xfrm>
            <a:off x="10850999" y="2605683"/>
            <a:ext cx="2434114" cy="304205"/>
          </a:xfrm>
          <a:prstGeom prst="rect">
            <a:avLst/>
          </a:prstGeom>
          <a:noFill/>
          <a:ln/>
        </p:spPr>
        <p:txBody>
          <a:bodyPr wrap="none" lIns="0" tIns="0" rIns="0" bIns="0" rtlCol="0" anchor="t"/>
          <a:lstStyle/>
          <a:p>
            <a:pPr algn="l" indent="0" marL="0">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Express.js</a:t>
            </a:r>
            <a:endParaRPr lang="en-US" sz="1900" dirty="0"/>
          </a:p>
        </p:txBody>
      </p:sp>
      <p:sp>
        <p:nvSpPr>
          <p:cNvPr id="14" name="Text 8"/>
          <p:cNvSpPr/>
          <p:nvPr/>
        </p:nvSpPr>
        <p:spPr>
          <a:xfrm>
            <a:off x="10850999" y="3026688"/>
            <a:ext cx="3097887" cy="1246346"/>
          </a:xfrm>
          <a:prstGeom prst="rect">
            <a:avLst/>
          </a:prstGeom>
          <a:noFill/>
          <a:ln/>
        </p:spPr>
        <p:txBody>
          <a:bodyPr wrap="squar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Minimalist web application framework for Node.js, streamlining server-side logic and API development.</a:t>
            </a:r>
            <a:endParaRPr lang="en-US" sz="1500" dirty="0"/>
          </a:p>
        </p:txBody>
      </p:sp>
      <p:pic>
        <p:nvPicPr>
          <p:cNvPr id="15" name="Image 4" descr="preencoded.png">    </p:cNvPr>
          <p:cNvPicPr>
            <a:picLocks noChangeAspect="1"/>
          </p:cNvPicPr>
          <p:nvPr/>
        </p:nvPicPr>
        <p:blipFill>
          <a:blip r:embed="rId5"/>
          <a:stretch>
            <a:fillRect/>
          </a:stretch>
        </p:blipFill>
        <p:spPr>
          <a:xfrm>
            <a:off x="681514" y="4857155"/>
            <a:ext cx="681514" cy="681514"/>
          </a:xfrm>
          <a:prstGeom prst="rect">
            <a:avLst/>
          </a:prstGeom>
        </p:spPr>
      </p:pic>
      <p:sp>
        <p:nvSpPr>
          <p:cNvPr id="16" name="Text 9"/>
          <p:cNvSpPr/>
          <p:nvPr/>
        </p:nvSpPr>
        <p:spPr>
          <a:xfrm>
            <a:off x="681514" y="5782032"/>
            <a:ext cx="2434114" cy="304205"/>
          </a:xfrm>
          <a:prstGeom prst="rect">
            <a:avLst/>
          </a:prstGeom>
          <a:noFill/>
          <a:ln/>
        </p:spPr>
        <p:txBody>
          <a:bodyPr wrap="none" lIns="0" tIns="0" rIns="0" bIns="0" rtlCol="0" anchor="t"/>
          <a:lstStyle/>
          <a:p>
            <a:pPr algn="l" indent="0" marL="0">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TypeScript</a:t>
            </a:r>
            <a:endParaRPr lang="en-US" sz="1900" dirty="0"/>
          </a:p>
        </p:txBody>
      </p:sp>
      <p:sp>
        <p:nvSpPr>
          <p:cNvPr id="17" name="Text 10"/>
          <p:cNvSpPr/>
          <p:nvPr/>
        </p:nvSpPr>
        <p:spPr>
          <a:xfrm>
            <a:off x="681514" y="6203037"/>
            <a:ext cx="3097768" cy="1246346"/>
          </a:xfrm>
          <a:prstGeom prst="rect">
            <a:avLst/>
          </a:prstGeom>
          <a:noFill/>
          <a:ln/>
        </p:spPr>
        <p:txBody>
          <a:bodyPr wrap="squar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Superset of JavaScript that adds static typing, improving code maintainability and developer productivity.</a:t>
            </a:r>
            <a:endParaRPr lang="en-US" sz="1500" dirty="0"/>
          </a:p>
        </p:txBody>
      </p:sp>
      <p:pic>
        <p:nvPicPr>
          <p:cNvPr id="18" name="Image 5" descr="preencoded.png">    </p:cNvPr>
          <p:cNvPicPr>
            <a:picLocks noChangeAspect="1"/>
          </p:cNvPicPr>
          <p:nvPr/>
        </p:nvPicPr>
        <p:blipFill>
          <a:blip r:embed="rId6"/>
          <a:stretch>
            <a:fillRect/>
          </a:stretch>
        </p:blipFill>
        <p:spPr>
          <a:xfrm>
            <a:off x="4071342" y="4857155"/>
            <a:ext cx="681514" cy="681514"/>
          </a:xfrm>
          <a:prstGeom prst="rect">
            <a:avLst/>
          </a:prstGeom>
        </p:spPr>
      </p:pic>
      <p:sp>
        <p:nvSpPr>
          <p:cNvPr id="19" name="Text 11"/>
          <p:cNvSpPr/>
          <p:nvPr/>
        </p:nvSpPr>
        <p:spPr>
          <a:xfrm>
            <a:off x="4071342" y="5782032"/>
            <a:ext cx="2434114" cy="304205"/>
          </a:xfrm>
          <a:prstGeom prst="rect">
            <a:avLst/>
          </a:prstGeom>
          <a:noFill/>
          <a:ln/>
        </p:spPr>
        <p:txBody>
          <a:bodyPr wrap="none" lIns="0" tIns="0" rIns="0" bIns="0" rtlCol="0" anchor="t"/>
          <a:lstStyle/>
          <a:p>
            <a:pPr algn="l" indent="0" marL="0">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MongoDB</a:t>
            </a:r>
            <a:endParaRPr lang="en-US" sz="1900" dirty="0"/>
          </a:p>
        </p:txBody>
      </p:sp>
      <p:sp>
        <p:nvSpPr>
          <p:cNvPr id="20" name="Text 12"/>
          <p:cNvSpPr/>
          <p:nvPr/>
        </p:nvSpPr>
        <p:spPr>
          <a:xfrm>
            <a:off x="4071342" y="6203037"/>
            <a:ext cx="3097768" cy="1246346"/>
          </a:xfrm>
          <a:prstGeom prst="rect">
            <a:avLst/>
          </a:prstGeom>
          <a:noFill/>
          <a:ln/>
        </p:spPr>
        <p:txBody>
          <a:bodyPr wrap="squar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Flexible NoSQL database for storing and managing product data, customer information, and other e-commerce essentials.</a:t>
            </a:r>
            <a:endParaRPr lang="en-US" sz="1500" dirty="0"/>
          </a:p>
        </p:txBody>
      </p:sp>
      <p:pic>
        <p:nvPicPr>
          <p:cNvPr id="21" name="Image 6" descr="preencoded.png">    </p:cNvPr>
          <p:cNvPicPr>
            <a:picLocks noChangeAspect="1"/>
          </p:cNvPicPr>
          <p:nvPr/>
        </p:nvPicPr>
        <p:blipFill>
          <a:blip r:embed="rId7"/>
          <a:stretch>
            <a:fillRect/>
          </a:stretch>
        </p:blipFill>
        <p:spPr>
          <a:xfrm>
            <a:off x="7461171" y="4857155"/>
            <a:ext cx="681514" cy="681514"/>
          </a:xfrm>
          <a:prstGeom prst="rect">
            <a:avLst/>
          </a:prstGeom>
        </p:spPr>
      </p:pic>
      <p:sp>
        <p:nvSpPr>
          <p:cNvPr id="22" name="Text 13"/>
          <p:cNvSpPr/>
          <p:nvPr/>
        </p:nvSpPr>
        <p:spPr>
          <a:xfrm>
            <a:off x="7461171" y="5782032"/>
            <a:ext cx="2434114" cy="304205"/>
          </a:xfrm>
          <a:prstGeom prst="rect">
            <a:avLst/>
          </a:prstGeom>
          <a:noFill/>
          <a:ln/>
        </p:spPr>
        <p:txBody>
          <a:bodyPr wrap="none" lIns="0" tIns="0" rIns="0" bIns="0" rtlCol="0" anchor="t"/>
          <a:lstStyle/>
          <a:p>
            <a:pPr algn="l" indent="0" marL="0">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Git &amp; GitHub</a:t>
            </a:r>
            <a:endParaRPr lang="en-US" sz="1900" dirty="0"/>
          </a:p>
        </p:txBody>
      </p:sp>
      <p:sp>
        <p:nvSpPr>
          <p:cNvPr id="23" name="Text 14"/>
          <p:cNvSpPr/>
          <p:nvPr/>
        </p:nvSpPr>
        <p:spPr>
          <a:xfrm>
            <a:off x="7461171" y="6203037"/>
            <a:ext cx="3097768" cy="1246346"/>
          </a:xfrm>
          <a:prstGeom prst="rect">
            <a:avLst/>
          </a:prstGeom>
          <a:noFill/>
          <a:ln/>
        </p:spPr>
        <p:txBody>
          <a:bodyPr wrap="squar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Popular platform for hosting and managing Git repositories, enabling code sharing, collaboration, and project management.</a:t>
            </a:r>
            <a:endParaRPr lang="en-US" sz="1500" dirty="0"/>
          </a:p>
        </p:txBody>
      </p:sp>
      <p:pic>
        <p:nvPicPr>
          <p:cNvPr id="24" name="Image 7" descr="preencoded.png">    </p:cNvPr>
          <p:cNvPicPr>
            <a:picLocks noChangeAspect="1"/>
          </p:cNvPicPr>
          <p:nvPr/>
        </p:nvPicPr>
        <p:blipFill>
          <a:blip r:embed="rId8"/>
          <a:stretch>
            <a:fillRect/>
          </a:stretch>
        </p:blipFill>
        <p:spPr>
          <a:xfrm>
            <a:off x="10850999" y="4857155"/>
            <a:ext cx="681514" cy="681514"/>
          </a:xfrm>
          <a:prstGeom prst="rect">
            <a:avLst/>
          </a:prstGeom>
        </p:spPr>
      </p:pic>
      <p:sp>
        <p:nvSpPr>
          <p:cNvPr id="25" name="Text 15"/>
          <p:cNvSpPr/>
          <p:nvPr/>
        </p:nvSpPr>
        <p:spPr>
          <a:xfrm>
            <a:off x="10850999" y="5782032"/>
            <a:ext cx="2434114" cy="304205"/>
          </a:xfrm>
          <a:prstGeom prst="rect">
            <a:avLst/>
          </a:prstGeom>
          <a:noFill/>
          <a:ln/>
        </p:spPr>
        <p:txBody>
          <a:bodyPr wrap="none" lIns="0" tIns="0" rIns="0" bIns="0" rtlCol="0" anchor="t"/>
          <a:lstStyle/>
          <a:p>
            <a:pPr algn="l" indent="0" marL="0">
              <a:lnSpc>
                <a:spcPts val="2350"/>
              </a:lnSpc>
              <a:buNone/>
            </a:pPr>
            <a:r>
              <a:rPr lang="en-US" sz="1900" b="1" dirty="0">
                <a:solidFill>
                  <a:srgbClr val="2A2742"/>
                </a:solidFill>
                <a:latin typeface="Outfit Extra Bold" pitchFamily="34" charset="0"/>
                <a:ea typeface="Outfit Extra Bold" pitchFamily="34" charset="-122"/>
                <a:cs typeface="Outfit Extra Bold" pitchFamily="34" charset="-120"/>
              </a:rPr>
              <a:t>Figma</a:t>
            </a:r>
            <a:endParaRPr lang="en-US" sz="1900" dirty="0"/>
          </a:p>
        </p:txBody>
      </p:sp>
      <p:sp>
        <p:nvSpPr>
          <p:cNvPr id="26" name="Text 16"/>
          <p:cNvSpPr/>
          <p:nvPr/>
        </p:nvSpPr>
        <p:spPr>
          <a:xfrm>
            <a:off x="10850999" y="6203037"/>
            <a:ext cx="3097887" cy="1246346"/>
          </a:xfrm>
          <a:prstGeom prst="rect">
            <a:avLst/>
          </a:prstGeom>
          <a:noFill/>
          <a:ln/>
        </p:spPr>
        <p:txBody>
          <a:bodyPr wrap="square" lIns="0" tIns="0" rIns="0" bIns="0" rtlCol="0" anchor="t"/>
          <a:lstStyle/>
          <a:p>
            <a:pPr algn="l" indent="0" marL="0">
              <a:lnSpc>
                <a:spcPts val="2450"/>
              </a:lnSpc>
              <a:buNone/>
            </a:pPr>
            <a:r>
              <a:rPr lang="en-US" sz="1500" dirty="0">
                <a:solidFill>
                  <a:srgbClr val="2A2742"/>
                </a:solidFill>
                <a:latin typeface="Arimo" pitchFamily="34" charset="0"/>
                <a:ea typeface="Arimo" pitchFamily="34" charset="-122"/>
                <a:cs typeface="Arimo" pitchFamily="34" charset="-120"/>
              </a:rPr>
              <a:t>Industry-standard design tool for creating user interfaces and prototypes, facilitating visual collaboration and design iteration.</a:t>
            </a:r>
            <a:endParaRPr lang="en-US" sz="15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1520785"/>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231971"/>
                </a:solidFill>
                <a:latin typeface="Outfit Extra Bold" pitchFamily="34" charset="0"/>
                <a:ea typeface="Outfit Extra Bold" pitchFamily="34" charset="-122"/>
                <a:cs typeface="Outfit Extra Bold" pitchFamily="34" charset="-120"/>
              </a:rPr>
              <a:t>Key Features </a:t>
            </a:r>
            <a:endParaRPr lang="en-US" sz="4450" dirty="0"/>
          </a:p>
        </p:txBody>
      </p:sp>
      <p:sp>
        <p:nvSpPr>
          <p:cNvPr id="3" name="Text 1"/>
          <p:cNvSpPr/>
          <p:nvPr/>
        </p:nvSpPr>
        <p:spPr>
          <a:xfrm>
            <a:off x="1156692" y="2683192"/>
            <a:ext cx="12679918"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User Registration and Profile Management</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Customers can create accounts, manage their profiles, store shipping addresses, and maintain wishlists of favorite products.</a:t>
            </a:r>
            <a:endParaRPr lang="en-US" sz="1750" dirty="0"/>
          </a:p>
        </p:txBody>
      </p:sp>
      <p:sp>
        <p:nvSpPr>
          <p:cNvPr id="4" name="Text 2"/>
          <p:cNvSpPr/>
          <p:nvPr/>
        </p:nvSpPr>
        <p:spPr>
          <a:xfrm>
            <a:off x="1156692" y="3488293"/>
            <a:ext cx="12679918"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Product Catalog</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Furniture organized by categories, styles, materials, colors, and brands, with powerful search, detailed product pages, and 360-degree product views.</a:t>
            </a:r>
            <a:endParaRPr lang="en-US" sz="1750" dirty="0"/>
          </a:p>
        </p:txBody>
      </p:sp>
      <p:sp>
        <p:nvSpPr>
          <p:cNvPr id="5" name="Text 3"/>
          <p:cNvSpPr/>
          <p:nvPr/>
        </p:nvSpPr>
        <p:spPr>
          <a:xfrm>
            <a:off x="1156692" y="4293394"/>
            <a:ext cx="12679918"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Shopping Cart and Checkout</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Add-to-cart functionality, secure checkout process with multiple payment options, guest checkout, and order tracking.</a:t>
            </a:r>
            <a:endParaRPr lang="en-US" sz="1750" dirty="0"/>
          </a:p>
        </p:txBody>
      </p:sp>
      <p:sp>
        <p:nvSpPr>
          <p:cNvPr id="6" name="Text 4"/>
          <p:cNvSpPr/>
          <p:nvPr/>
        </p:nvSpPr>
        <p:spPr>
          <a:xfrm>
            <a:off x="1156692" y="5098494"/>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Inventory Management</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Real-time stock updates, display of availability and estimated delivery times.</a:t>
            </a:r>
            <a:endParaRPr lang="en-US" sz="1750" dirty="0"/>
          </a:p>
        </p:txBody>
      </p:sp>
      <p:sp>
        <p:nvSpPr>
          <p:cNvPr id="7" name="Text 5"/>
          <p:cNvSpPr/>
          <p:nvPr/>
        </p:nvSpPr>
        <p:spPr>
          <a:xfrm>
            <a:off x="1156692" y="5540693"/>
            <a:ext cx="12679918" cy="725805"/>
          </a:xfrm>
          <a:prstGeom prst="rect">
            <a:avLst/>
          </a:prstGeom>
          <a:noFill/>
          <a:ln/>
        </p:spPr>
        <p:txBody>
          <a:bodyPr wrap="squar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Promotions and Discounts</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Apply discount codes during checkout. Display ongoing sales, discounts, or seasonal promotions.</a:t>
            </a:r>
            <a:endParaRPr lang="en-US" sz="1750" dirty="0"/>
          </a:p>
        </p:txBody>
      </p:sp>
      <p:sp>
        <p:nvSpPr>
          <p:cNvPr id="8" name="Text 6"/>
          <p:cNvSpPr/>
          <p:nvPr/>
        </p:nvSpPr>
        <p:spPr>
          <a:xfrm>
            <a:off x="1156692" y="6345793"/>
            <a:ext cx="12679918" cy="362903"/>
          </a:xfrm>
          <a:prstGeom prst="rect">
            <a:avLst/>
          </a:prstGeom>
          <a:noFill/>
          <a:ln/>
        </p:spPr>
        <p:txBody>
          <a:bodyPr wrap="none" lIns="0" tIns="0" rIns="0" bIns="0" rtlCol="0" anchor="t"/>
          <a:lstStyle/>
          <a:p>
            <a:pPr algn="l" marL="342900" indent="-342900">
              <a:lnSpc>
                <a:spcPts val="2850"/>
              </a:lnSpc>
              <a:buSzPct val="100000"/>
              <a:buChar char="•"/>
            </a:pPr>
            <a:r>
              <a:rPr lang="en-US" sz="1750" b="1" dirty="0">
                <a:solidFill>
                  <a:srgbClr val="2A2742"/>
                </a:solidFill>
                <a:latin typeface="Arimo" pitchFamily="34" charset="0"/>
                <a:ea typeface="Arimo" pitchFamily="34" charset="-122"/>
                <a:cs typeface="Arimo" pitchFamily="34" charset="-120"/>
              </a:rPr>
              <a:t>Mobile Optimization</a:t>
            </a:r>
            <a:pPr algn="l" indent="0" marL="0">
              <a:lnSpc>
                <a:spcPts val="2850"/>
              </a:lnSpc>
              <a:buNone/>
            </a:pPr>
            <a:r>
              <a:rPr lang="en-US" sz="1750" dirty="0">
                <a:solidFill>
                  <a:srgbClr val="2A2742"/>
                </a:solidFill>
                <a:latin typeface="Arimo" pitchFamily="34" charset="0"/>
                <a:ea typeface="Arimo" pitchFamily="34" charset="-122"/>
                <a:cs typeface="Arimo" pitchFamily="34" charset="-120"/>
              </a:rPr>
              <a:t> - Ensure the website is fully responsive and works seamlessly across mobile devices</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2024-10-21T15:07:00Z</dcterms:created>
  <dcterms:modified xsi:type="dcterms:W3CDTF">2024-10-21T15:07:00Z</dcterms:modified>
</cp:coreProperties>
</file>